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30"/>
  </p:notesMasterIdLst>
  <p:handoutMasterIdLst>
    <p:handoutMasterId r:id="rId31"/>
  </p:handoutMasterIdLst>
  <p:sldIdLst>
    <p:sldId id="283" r:id="rId5"/>
    <p:sldId id="327" r:id="rId6"/>
    <p:sldId id="331" r:id="rId7"/>
    <p:sldId id="332" r:id="rId8"/>
    <p:sldId id="311" r:id="rId9"/>
    <p:sldId id="257" r:id="rId10"/>
    <p:sldId id="343" r:id="rId11"/>
    <p:sldId id="344" r:id="rId12"/>
    <p:sldId id="342" r:id="rId13"/>
    <p:sldId id="341" r:id="rId14"/>
    <p:sldId id="295" r:id="rId15"/>
    <p:sldId id="339" r:id="rId16"/>
    <p:sldId id="338" r:id="rId17"/>
    <p:sldId id="263" r:id="rId18"/>
    <p:sldId id="297" r:id="rId19"/>
    <p:sldId id="298" r:id="rId20"/>
    <p:sldId id="300" r:id="rId21"/>
    <p:sldId id="301" r:id="rId22"/>
    <p:sldId id="318" r:id="rId23"/>
    <p:sldId id="303" r:id="rId24"/>
    <p:sldId id="329" r:id="rId25"/>
    <p:sldId id="302" r:id="rId26"/>
    <p:sldId id="334" r:id="rId27"/>
    <p:sldId id="325" r:id="rId28"/>
    <p:sldId id="326" r:id="rId29"/>
  </p:sldIdLst>
  <p:sldSz cx="9144000" cy="6858000" type="screen4x3"/>
  <p:notesSz cx="6797675" cy="9926638"/>
  <p:defaultTextStyle>
    <a:defPPr>
      <a:defRPr lang="ja-JP"/>
    </a:defPPr>
    <a:lvl1pPr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1pPr>
    <a:lvl2pPr marL="4572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2pPr>
    <a:lvl3pPr marL="9144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3pPr>
    <a:lvl4pPr marL="13716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4pPr>
    <a:lvl5pPr marL="18288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guide id="3" orient="horz" pos="3126">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D2CA8E"/>
    <a:srgbClr val="FFF1AD"/>
    <a:srgbClr val="FFF7FD"/>
    <a:srgbClr val="FFEFFB"/>
    <a:srgbClr val="F4EBFF"/>
    <a:srgbClr val="FAEFFB"/>
    <a:srgbClr val="FFFBFE"/>
    <a:srgbClr val="FEE6F6"/>
    <a:srgbClr val="FED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424" autoAdjust="0"/>
  </p:normalViewPr>
  <p:slideViewPr>
    <p:cSldViewPr>
      <p:cViewPr varScale="1">
        <p:scale>
          <a:sx n="85" d="100"/>
          <a:sy n="85" d="100"/>
        </p:scale>
        <p:origin x="1416"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8" d="100"/>
          <a:sy n="48" d="100"/>
        </p:scale>
        <p:origin x="-2940" y="-102"/>
      </p:cViewPr>
      <p:guideLst>
        <p:guide orient="horz" pos="3130"/>
        <p:guide pos="2143"/>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1"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5" name="Rectangle 1027"/>
          <p:cNvSpPr>
            <a:spLocks noGrp="1" noChangeArrowheads="1"/>
          </p:cNvSpPr>
          <p:nvPr>
            <p:ph type="dt" sz="quarter" idx="1"/>
          </p:nvPr>
        </p:nvSpPr>
        <p:spPr bwMode="auto">
          <a:xfrm>
            <a:off x="3851429"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6" name="Rectangle 1028"/>
          <p:cNvSpPr>
            <a:spLocks noGrp="1" noChangeArrowheads="1"/>
          </p:cNvSpPr>
          <p:nvPr>
            <p:ph type="ftr" sz="quarter" idx="2"/>
          </p:nvPr>
        </p:nvSpPr>
        <p:spPr bwMode="auto">
          <a:xfrm>
            <a:off x="1"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7" name="Rectangle 1029"/>
          <p:cNvSpPr>
            <a:spLocks noGrp="1" noChangeArrowheads="1"/>
          </p:cNvSpPr>
          <p:nvPr>
            <p:ph type="sldNum" sz="quarter" idx="3"/>
          </p:nvPr>
        </p:nvSpPr>
        <p:spPr bwMode="auto">
          <a:xfrm>
            <a:off x="3851429"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D9955F37-941F-4D1D-BD5D-48416B0B2F2C}" type="slidenum">
              <a:rPr lang="en-US" altLang="ja-JP"/>
              <a:pPr/>
              <a:t>‹#›</a:t>
            </a:fld>
            <a:endParaRPr lang="en-US" altLang="ja-JP" dirty="0"/>
          </a:p>
        </p:txBody>
      </p:sp>
    </p:spTree>
    <p:extLst>
      <p:ext uri="{BB962C8B-B14F-4D97-AF65-F5344CB8AC3E}">
        <p14:creationId xmlns:p14="http://schemas.microsoft.com/office/powerpoint/2010/main" val="397328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bwMode="auto">
          <a:xfrm>
            <a:off x="0"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59" name="Rectangle 1027"/>
          <p:cNvSpPr>
            <a:spLocks noGrp="1" noChangeArrowheads="1"/>
          </p:cNvSpPr>
          <p:nvPr>
            <p:ph type="dt" idx="1"/>
          </p:nvPr>
        </p:nvSpPr>
        <p:spPr bwMode="auto">
          <a:xfrm>
            <a:off x="3845019"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defRPr>
            </a:lvl1pPr>
          </a:lstStyle>
          <a:p>
            <a:fld id="{30520423-B106-44AA-8841-2F98FD263B45}" type="datetime1">
              <a:rPr lang="ja-JP" altLang="en-US"/>
              <a:pPr/>
              <a:t>2022/3/10</a:t>
            </a:fld>
            <a:endParaRPr lang="en-US" altLang="ja-JP" dirty="0"/>
          </a:p>
        </p:txBody>
      </p:sp>
      <p:sp>
        <p:nvSpPr>
          <p:cNvPr id="14340" name="Rectangle 1028"/>
          <p:cNvSpPr>
            <a:spLocks noGrp="1" noRot="1" noChangeAspect="1" noChangeArrowheads="1" noTextEdit="1"/>
          </p:cNvSpPr>
          <p:nvPr>
            <p:ph type="sldImg" idx="2"/>
          </p:nvPr>
        </p:nvSpPr>
        <p:spPr bwMode="auto">
          <a:xfrm>
            <a:off x="968375" y="766763"/>
            <a:ext cx="4910138" cy="368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1029"/>
          <p:cNvSpPr>
            <a:spLocks noGrp="1" noChangeArrowheads="1"/>
          </p:cNvSpPr>
          <p:nvPr>
            <p:ph type="body" sz="quarter" idx="3"/>
          </p:nvPr>
        </p:nvSpPr>
        <p:spPr bwMode="auto">
          <a:xfrm>
            <a:off x="922805" y="4753287"/>
            <a:ext cx="4998526" cy="4445026"/>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45062" name="Rectangle 1030"/>
          <p:cNvSpPr>
            <a:spLocks noGrp="1" noChangeArrowheads="1"/>
          </p:cNvSpPr>
          <p:nvPr>
            <p:ph type="ftr" sz="quarter" idx="4"/>
          </p:nvPr>
        </p:nvSpPr>
        <p:spPr bwMode="auto">
          <a:xfrm>
            <a:off x="0"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63" name="Rectangle 1031"/>
          <p:cNvSpPr>
            <a:spLocks noGrp="1" noChangeArrowheads="1"/>
          </p:cNvSpPr>
          <p:nvPr>
            <p:ph type="sldNum" sz="quarter" idx="5"/>
          </p:nvPr>
        </p:nvSpPr>
        <p:spPr bwMode="auto">
          <a:xfrm>
            <a:off x="3845019"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4434A436-2F9F-4843-9A9B-EE345957F22C}" type="slidenum">
              <a:rPr lang="ja-JP" altLang="en-US"/>
              <a:pPr/>
              <a:t>‹#›</a:t>
            </a:fld>
            <a:endParaRPr lang="en-US" altLang="ja-JP" dirty="0"/>
          </a:p>
        </p:txBody>
      </p:sp>
    </p:spTree>
    <p:extLst>
      <p:ext uri="{BB962C8B-B14F-4D97-AF65-F5344CB8AC3E}">
        <p14:creationId xmlns:p14="http://schemas.microsoft.com/office/powerpoint/2010/main" val="2048119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82439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9879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390005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4637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393371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63620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23321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382497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164594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239515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7435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extLst>
      <p:ext uri="{BB962C8B-B14F-4D97-AF65-F5344CB8AC3E}">
        <p14:creationId xmlns:p14="http://schemas.microsoft.com/office/powerpoint/2010/main" val="407635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3828666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319078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713505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noTextEdit="1"/>
          </p:cNvSpPr>
          <p:nvPr>
            <p:ph type="sldImg"/>
          </p:nvPr>
        </p:nvSpPr>
        <p:spPr>
          <a:ln/>
        </p:spPr>
      </p:sp>
      <p:sp>
        <p:nvSpPr>
          <p:cNvPr id="6349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349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E1B3F4C-AE46-4476-B62B-8C29D6A79C79}" type="slidenum">
              <a:rPr lang="ja-JP" altLang="en-US" sz="1200">
                <a:solidFill>
                  <a:schemeClr val="tx1"/>
                </a:solidFill>
              </a:rPr>
              <a:pPr/>
              <a:t>23</a:t>
            </a:fld>
            <a:endParaRPr lang="en-US" altLang="ja-JP" sz="1200" dirty="0">
              <a:solidFill>
                <a:schemeClr val="tx1"/>
              </a:solidFill>
            </a:endParaRPr>
          </a:p>
        </p:txBody>
      </p:sp>
    </p:spTree>
    <p:extLst>
      <p:ext uri="{BB962C8B-B14F-4D97-AF65-F5344CB8AC3E}">
        <p14:creationId xmlns:p14="http://schemas.microsoft.com/office/powerpoint/2010/main" val="343803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noTextEdit="1"/>
          </p:cNvSpPr>
          <p:nvPr>
            <p:ph type="sldImg"/>
          </p:nvPr>
        </p:nvSpPr>
        <p:spPr>
          <a:ln/>
        </p:spPr>
      </p:sp>
      <p:sp>
        <p:nvSpPr>
          <p:cNvPr id="6553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553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848C5CE-E7B5-45D7-9091-7CC8606034D2}" type="slidenum">
              <a:rPr lang="ja-JP" altLang="en-US" sz="1200">
                <a:solidFill>
                  <a:schemeClr val="tx1"/>
                </a:solidFill>
              </a:rPr>
              <a:pPr/>
              <a:t>24</a:t>
            </a:fld>
            <a:endParaRPr lang="en-US" altLang="ja-JP" sz="1200" dirty="0">
              <a:solidFill>
                <a:schemeClr val="tx1"/>
              </a:solidFill>
            </a:endParaRPr>
          </a:p>
        </p:txBody>
      </p:sp>
    </p:spTree>
    <p:extLst>
      <p:ext uri="{BB962C8B-B14F-4D97-AF65-F5344CB8AC3E}">
        <p14:creationId xmlns:p14="http://schemas.microsoft.com/office/powerpoint/2010/main" val="699537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noTextEdit="1"/>
          </p:cNvSpPr>
          <p:nvPr>
            <p:ph type="sldImg"/>
          </p:nvPr>
        </p:nvSpPr>
        <p:spPr>
          <a:ln/>
        </p:spPr>
      </p:sp>
      <p:sp>
        <p:nvSpPr>
          <p:cNvPr id="67586"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7587"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5164FB0-D8C8-4AC1-A0BA-56FB728D86FA}" type="slidenum">
              <a:rPr lang="ja-JP" altLang="en-US" sz="1200">
                <a:solidFill>
                  <a:schemeClr val="tx1"/>
                </a:solidFill>
              </a:rPr>
              <a:pPr/>
              <a:t>25</a:t>
            </a:fld>
            <a:endParaRPr lang="en-US" altLang="ja-JP" sz="1200" dirty="0">
              <a:solidFill>
                <a:schemeClr val="tx1"/>
              </a:solidFill>
            </a:endParaRPr>
          </a:p>
        </p:txBody>
      </p:sp>
    </p:spTree>
    <p:extLst>
      <p:ext uri="{BB962C8B-B14F-4D97-AF65-F5344CB8AC3E}">
        <p14:creationId xmlns:p14="http://schemas.microsoft.com/office/powerpoint/2010/main" val="383530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6129A54A-DF86-4EDD-8195-E6FE3077FA68}" type="slidenum">
              <a:rPr lang="en-US" altLang="ja-JP" sz="1200">
                <a:solidFill>
                  <a:srgbClr val="000000"/>
                </a:solidFill>
              </a:rPr>
              <a:pPr/>
              <a:t>3</a:t>
            </a:fld>
            <a:endParaRPr lang="en-US" altLang="ja-JP" sz="1200" dirty="0">
              <a:solidFill>
                <a:srgbClr val="000000"/>
              </a:solidFill>
            </a:endParaRPr>
          </a:p>
        </p:txBody>
      </p:sp>
      <p:sp>
        <p:nvSpPr>
          <p:cNvPr id="59395"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extLst>
      <p:ext uri="{BB962C8B-B14F-4D97-AF65-F5344CB8AC3E}">
        <p14:creationId xmlns:p14="http://schemas.microsoft.com/office/powerpoint/2010/main" val="137750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extLst>
      <p:ext uri="{BB962C8B-B14F-4D97-AF65-F5344CB8AC3E}">
        <p14:creationId xmlns:p14="http://schemas.microsoft.com/office/powerpoint/2010/main" val="103137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4A48532E-9B66-4C0D-8176-5FD219D5CFD8}" type="slidenum">
              <a:rPr lang="en-US" altLang="ja-JP" sz="1200">
                <a:solidFill>
                  <a:srgbClr val="000000"/>
                </a:solidFill>
              </a:rPr>
              <a:pPr/>
              <a:t>5</a:t>
            </a:fld>
            <a:endParaRPr lang="en-US" altLang="ja-JP" sz="1200" dirty="0">
              <a:solidFill>
                <a:srgbClr val="000000"/>
              </a:solidFill>
            </a:endParaRPr>
          </a:p>
        </p:txBody>
      </p:sp>
      <p:sp>
        <p:nvSpPr>
          <p:cNvPr id="30723"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spcBef>
                <a:spcPts val="453"/>
              </a:spcBef>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extLst>
      <p:ext uri="{BB962C8B-B14F-4D97-AF65-F5344CB8AC3E}">
        <p14:creationId xmlns:p14="http://schemas.microsoft.com/office/powerpoint/2010/main" val="187932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17085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75261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49745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34236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9216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9216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fld id="{56D3D8F7-9035-48D1-ADF3-CA642D5CEEC8}" type="datetime1">
              <a:rPr lang="en-US" altLang="ja-JP"/>
              <a:pPr/>
              <a:t>3/10/2022</a:t>
            </a:fld>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C8342206-CFD3-4FE9-9D49-C2637BB18E03}" type="slidenum">
              <a:rPr lang="ja-JP" altLang="en-US"/>
              <a:pPr/>
              <a:t>‹#›</a:t>
            </a:fld>
            <a:endParaRPr lang="en-US" altLang="ja-JP" dirty="0"/>
          </a:p>
        </p:txBody>
      </p:sp>
    </p:spTree>
    <p:extLst>
      <p:ext uri="{BB962C8B-B14F-4D97-AF65-F5344CB8AC3E}">
        <p14:creationId xmlns:p14="http://schemas.microsoft.com/office/powerpoint/2010/main" val="23958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FDF50206-6D47-48C5-BEF6-F33763F67E6F}"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99BDA8CF-DB8A-48D6-8E04-F81A8D139279}" type="slidenum">
              <a:rPr lang="ja-JP" altLang="en-US"/>
              <a:pPr/>
              <a:t>‹#›</a:t>
            </a:fld>
            <a:endParaRPr lang="en-US" altLang="ja-JP" dirty="0"/>
          </a:p>
        </p:txBody>
      </p:sp>
    </p:spTree>
    <p:extLst>
      <p:ext uri="{BB962C8B-B14F-4D97-AF65-F5344CB8AC3E}">
        <p14:creationId xmlns:p14="http://schemas.microsoft.com/office/powerpoint/2010/main" val="376558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7FB0E38B-07B4-4A15-A7CA-389BDBD23988}"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B1E63C25-7AB4-4EDB-A9C1-6371CC35028D}" type="slidenum">
              <a:rPr lang="ja-JP" altLang="en-US"/>
              <a:pPr/>
              <a:t>‹#›</a:t>
            </a:fld>
            <a:endParaRPr lang="en-US" altLang="ja-JP" dirty="0"/>
          </a:p>
        </p:txBody>
      </p:sp>
    </p:spTree>
    <p:extLst>
      <p:ext uri="{BB962C8B-B14F-4D97-AF65-F5344CB8AC3E}">
        <p14:creationId xmlns:p14="http://schemas.microsoft.com/office/powerpoint/2010/main" val="279960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2488EB1A-DED6-45B5-9D93-7AAD72186021}"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34F330F2-5E18-415C-84B4-0CD0BCB5CC45}" type="slidenum">
              <a:rPr lang="ja-JP" altLang="en-US"/>
              <a:pPr/>
              <a:t>‹#›</a:t>
            </a:fld>
            <a:endParaRPr lang="en-US" altLang="ja-JP" dirty="0"/>
          </a:p>
        </p:txBody>
      </p:sp>
    </p:spTree>
    <p:extLst>
      <p:ext uri="{BB962C8B-B14F-4D97-AF65-F5344CB8AC3E}">
        <p14:creationId xmlns:p14="http://schemas.microsoft.com/office/powerpoint/2010/main" val="24529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fld id="{AFBD75FE-B8CB-45CC-A3C4-4434B6072601}" type="datetime1">
              <a:rPr lang="en-US" altLang="ja-JP"/>
              <a:pPr/>
              <a:t>3/10/2022</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7D2F8ED2-9295-4198-A5B6-E29609D77FDC}" type="slidenum">
              <a:rPr lang="ja-JP" altLang="en-US"/>
              <a:pPr/>
              <a:t>‹#›</a:t>
            </a:fld>
            <a:endParaRPr lang="en-US" altLang="ja-JP" dirty="0"/>
          </a:p>
        </p:txBody>
      </p:sp>
    </p:spTree>
    <p:extLst>
      <p:ext uri="{BB962C8B-B14F-4D97-AF65-F5344CB8AC3E}">
        <p14:creationId xmlns:p14="http://schemas.microsoft.com/office/powerpoint/2010/main" val="266713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fld id="{1CAC1DDE-B79A-4223-8334-199C6955CACC}" type="datetime1">
              <a:rPr lang="en-US" altLang="ja-JP"/>
              <a:pPr/>
              <a:t>3/10/2022</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15035213-D5B9-49C8-A674-70993B757F26}" type="slidenum">
              <a:rPr lang="ja-JP" altLang="en-US"/>
              <a:pPr/>
              <a:t>‹#›</a:t>
            </a:fld>
            <a:endParaRPr lang="en-US" altLang="ja-JP" dirty="0"/>
          </a:p>
        </p:txBody>
      </p:sp>
    </p:spTree>
    <p:extLst>
      <p:ext uri="{BB962C8B-B14F-4D97-AF65-F5344CB8AC3E}">
        <p14:creationId xmlns:p14="http://schemas.microsoft.com/office/powerpoint/2010/main" val="122754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fld id="{6ADCAF42-C76D-448F-8269-3D1B608F2513}" type="datetime1">
              <a:rPr lang="en-US" altLang="ja-JP"/>
              <a:pPr/>
              <a:t>3/10/2022</a:t>
            </a:fld>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fld id="{563681AF-EACF-43F6-9AFF-2D1D0470B3A3}" type="slidenum">
              <a:rPr lang="ja-JP" altLang="en-US"/>
              <a:pPr/>
              <a:t>‹#›</a:t>
            </a:fld>
            <a:endParaRPr lang="en-US" altLang="ja-JP" dirty="0"/>
          </a:p>
        </p:txBody>
      </p:sp>
    </p:spTree>
    <p:extLst>
      <p:ext uri="{BB962C8B-B14F-4D97-AF65-F5344CB8AC3E}">
        <p14:creationId xmlns:p14="http://schemas.microsoft.com/office/powerpoint/2010/main" val="23052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fld id="{13273A26-3EF5-40A0-8446-C6762E906B46}" type="datetime1">
              <a:rPr lang="en-US" altLang="ja-JP"/>
              <a:pPr/>
              <a:t>3/10/2022</a:t>
            </a:fld>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fld id="{692F252E-E7B2-4B64-A0CE-28B3D08BEA2B}" type="slidenum">
              <a:rPr lang="ja-JP" altLang="en-US"/>
              <a:pPr/>
              <a:t>‹#›</a:t>
            </a:fld>
            <a:endParaRPr lang="en-US" altLang="ja-JP" dirty="0"/>
          </a:p>
        </p:txBody>
      </p:sp>
    </p:spTree>
    <p:extLst>
      <p:ext uri="{BB962C8B-B14F-4D97-AF65-F5344CB8AC3E}">
        <p14:creationId xmlns:p14="http://schemas.microsoft.com/office/powerpoint/2010/main" val="11737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43796689-FD27-45E8-BF87-A5F43B905273}" type="datetime1">
              <a:rPr lang="en-US" altLang="ja-JP"/>
              <a:pPr/>
              <a:t>3/10/2022</a:t>
            </a:fld>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fld id="{B25C3EFC-9515-49D4-B773-C6B1718A016E}" type="slidenum">
              <a:rPr lang="ja-JP" altLang="en-US"/>
              <a:pPr/>
              <a:t>‹#›</a:t>
            </a:fld>
            <a:endParaRPr lang="en-US" altLang="ja-JP" dirty="0"/>
          </a:p>
        </p:txBody>
      </p:sp>
    </p:spTree>
    <p:extLst>
      <p:ext uri="{BB962C8B-B14F-4D97-AF65-F5344CB8AC3E}">
        <p14:creationId xmlns:p14="http://schemas.microsoft.com/office/powerpoint/2010/main" val="27094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B6FABFD0-B361-4928-BBEE-DE4C0E890B4C}" type="datetime1">
              <a:rPr lang="en-US" altLang="ja-JP"/>
              <a:pPr/>
              <a:t>3/10/2022</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E04453F6-A02C-4946-A1FB-30904B0B8A05}" type="slidenum">
              <a:rPr lang="ja-JP" altLang="en-US"/>
              <a:pPr/>
              <a:t>‹#›</a:t>
            </a:fld>
            <a:endParaRPr lang="en-US" altLang="ja-JP" dirty="0"/>
          </a:p>
        </p:txBody>
      </p:sp>
    </p:spTree>
    <p:extLst>
      <p:ext uri="{BB962C8B-B14F-4D97-AF65-F5344CB8AC3E}">
        <p14:creationId xmlns:p14="http://schemas.microsoft.com/office/powerpoint/2010/main" val="13681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1FC41FB6-300B-41F8-A2AE-F2C33702A6A0}" type="datetime1">
              <a:rPr lang="en-US" altLang="ja-JP"/>
              <a:pPr/>
              <a:t>3/10/2022</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D281C192-F2DF-485A-9ECC-12A48CEC5B50}" type="slidenum">
              <a:rPr lang="ja-JP" altLang="en-US"/>
              <a:pPr/>
              <a:t>‹#›</a:t>
            </a:fld>
            <a:endParaRPr lang="en-US" altLang="ja-JP" dirty="0"/>
          </a:p>
        </p:txBody>
      </p:sp>
    </p:spTree>
    <p:extLst>
      <p:ext uri="{BB962C8B-B14F-4D97-AF65-F5344CB8AC3E}">
        <p14:creationId xmlns:p14="http://schemas.microsoft.com/office/powerpoint/2010/main" val="20154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911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200">
                <a:solidFill>
                  <a:schemeClr val="tx1"/>
                </a:solidFill>
                <a:latin typeface="Verdana" pitchFamily="34" charset="0"/>
              </a:defRPr>
            </a:lvl1pPr>
          </a:lstStyle>
          <a:p>
            <a:fld id="{E5399A66-3A4B-436C-B282-9B78A6E85655}" type="datetime1">
              <a:rPr lang="en-US" altLang="ja-JP"/>
              <a:pPr/>
              <a:t>3/10/2022</a:t>
            </a:fld>
            <a:endParaRPr lang="en-US" altLang="ja-JP" dirty="0"/>
          </a:p>
        </p:txBody>
      </p:sp>
      <p:sp>
        <p:nvSpPr>
          <p:cNvPr id="911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kumimoji="0" sz="1200">
                <a:solidFill>
                  <a:schemeClr val="tx1"/>
                </a:solidFill>
                <a:latin typeface="+mn-lt"/>
                <a:ea typeface="ＭＳ Ｐゴシック" charset="-128"/>
                <a:cs typeface="+mn-cs"/>
              </a:defRPr>
            </a:lvl1pPr>
          </a:lstStyle>
          <a:p>
            <a:pPr>
              <a:defRPr/>
            </a:pPr>
            <a:endParaRPr lang="en-US" altLang="ja-JP" dirty="0"/>
          </a:p>
        </p:txBody>
      </p:sp>
      <p:sp>
        <p:nvSpPr>
          <p:cNvPr id="911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200">
                <a:solidFill>
                  <a:schemeClr val="tx1"/>
                </a:solidFill>
                <a:latin typeface="Verdana" pitchFamily="34" charset="0"/>
              </a:defRPr>
            </a:lvl1pPr>
          </a:lstStyle>
          <a:p>
            <a:fld id="{C83B7F9E-2F05-4EFB-8CAF-398E5C86E687}" type="slidenum">
              <a:rPr lang="ja-JP" altLang="en-US"/>
              <a:pPr/>
              <a:t>‹#›</a:t>
            </a:fld>
            <a:endParaRPr lang="en-US" altLang="ja-JP" dirty="0"/>
          </a:p>
        </p:txBody>
      </p:sp>
    </p:spTree>
  </p:cSld>
  <p:clrMap bg1="lt1" tx1="dk1" bg2="lt2" tx2="dk2" accent1="accent1" accent2="accent2" accent3="accent3" accent4="accent4" accent5="accent5" accent6="accent6" hlink="hlink" folHlink="folHlink"/>
  <p:sldLayoutIdLst>
    <p:sldLayoutId id="2147484194"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0" fontAlgn="base" hangingPunct="0">
        <a:spcBef>
          <a:spcPct val="0"/>
        </a:spcBef>
        <a:spcAft>
          <a:spcPct val="0"/>
        </a:spcAft>
        <a:defRPr kumimoji="1" sz="3800">
          <a:solidFill>
            <a:schemeClr val="tx2"/>
          </a:solidFill>
          <a:latin typeface="メイリオ"/>
          <a:ea typeface="ＭＳ Ｐゴシック" charset="0"/>
          <a:cs typeface="+mj-cs"/>
        </a:defRPr>
      </a:lvl1pPr>
      <a:lvl2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5pPr>
      <a:lvl6pPr marL="4572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メイリオ"/>
          <a:ea typeface="ＭＳ Ｐゴシック" charset="0"/>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メイリオ"/>
          <a:ea typeface="ＭＳ Ｐゴシック" charset="0"/>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メイリオ"/>
          <a:ea typeface="ＭＳ Ｐゴシック" charset="0"/>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メイリオ"/>
          <a:ea typeface="ＭＳ Ｐゴシック" charset="0"/>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メイリオ"/>
          <a:ea typeface="ＭＳ Ｐゴシック" charset="0"/>
        </a:defRPr>
      </a:lvl5pPr>
      <a:lvl6pPr marL="25511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momiji.hiroshima-u.ac.jp/momiji-top/en/learning/kyouyou/procedure.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omiji.hiroshima-u.ac.jp/momiji-top/en/index.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317F5A1-F74B-42D6-9A70-2A1A521F88C3}" type="slidenum">
              <a:rPr kumimoji="0" lang="ja-JP" altLang="en-US" sz="1200">
                <a:solidFill>
                  <a:schemeClr val="tx1"/>
                </a:solidFill>
                <a:latin typeface="メイリオ" pitchFamily="50" charset="-128"/>
                <a:ea typeface="メイリオ" pitchFamily="50" charset="-128"/>
                <a:cs typeface="メイリオ" pitchFamily="50" charset="-128"/>
              </a:rPr>
              <a:pPr/>
              <a:t>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362" name="Rectangle 2"/>
          <p:cNvSpPr>
            <a:spLocks noGrp="1" noChangeArrowheads="1"/>
          </p:cNvSpPr>
          <p:nvPr>
            <p:ph type="ctrTitle" idx="4294967295"/>
          </p:nvPr>
        </p:nvSpPr>
        <p:spPr>
          <a:xfrm>
            <a:off x="919163" y="1844675"/>
            <a:ext cx="7772400" cy="1905000"/>
          </a:xfrm>
        </p:spPr>
        <p:txBody>
          <a:bodyPr anchor="ctr"/>
          <a:lstStyle/>
          <a:p>
            <a:pPr algn="ctr" eaLnBrk="1" hangingPunct="1"/>
            <a:r>
              <a:rPr lang="en-US" altLang="ja-JP" sz="4000" dirty="0">
                <a:latin typeface="メイリオ" pitchFamily="50" charset="-128"/>
                <a:ea typeface="メイリオ" pitchFamily="50" charset="-128"/>
                <a:cs typeface="メイリオ" pitchFamily="50" charset="-128"/>
              </a:rPr>
              <a:t>Guidance on </a:t>
            </a:r>
            <a:br>
              <a:rPr lang="en-US" altLang="ja-JP" sz="4000" dirty="0">
                <a:latin typeface="メイリオ" pitchFamily="50" charset="-128"/>
                <a:ea typeface="メイリオ" pitchFamily="50" charset="-128"/>
                <a:cs typeface="メイリオ" pitchFamily="50" charset="-128"/>
              </a:rPr>
            </a:br>
            <a:r>
              <a:rPr lang="en-US" altLang="ja-JP" sz="4000" dirty="0">
                <a:latin typeface="メイリオ" pitchFamily="50" charset="-128"/>
                <a:ea typeface="メイリオ" pitchFamily="50" charset="-128"/>
                <a:cs typeface="メイリオ" pitchFamily="50" charset="-128"/>
              </a:rPr>
              <a:t>Course Registration</a:t>
            </a:r>
            <a:endParaRPr lang="ja-JP" altLang="en-US" sz="4000" dirty="0">
              <a:latin typeface="メイリオ" pitchFamily="50" charset="-128"/>
              <a:ea typeface="メイリオ" pitchFamily="50" charset="-128"/>
              <a:cs typeface="メイリオ" pitchFamily="50" charset="-128"/>
            </a:endParaRPr>
          </a:p>
        </p:txBody>
      </p:sp>
      <p:sp>
        <p:nvSpPr>
          <p:cNvPr id="15363" name="Rectangle 3"/>
          <p:cNvSpPr>
            <a:spLocks noChangeArrowheads="1"/>
          </p:cNvSpPr>
          <p:nvPr/>
        </p:nvSpPr>
        <p:spPr bwMode="auto">
          <a:xfrm>
            <a:off x="2051050" y="5545138"/>
            <a:ext cx="664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accent2"/>
              </a:buClr>
              <a:buFont typeface="Wingdings" pitchFamily="2" charset="2"/>
              <a:buNone/>
            </a:pPr>
            <a:r>
              <a:rPr lang="en-US" altLang="ja-JP" sz="1600" dirty="0">
                <a:solidFill>
                  <a:schemeClr val="tx1"/>
                </a:solidFill>
                <a:latin typeface="メイリオ" pitchFamily="50" charset="-128"/>
                <a:ea typeface="メイリオ" pitchFamily="50" charset="-128"/>
                <a:cs typeface="メイリオ" pitchFamily="50" charset="-128"/>
              </a:rPr>
              <a:t>Education informatization promotion committee (MOMIJI)</a:t>
            </a:r>
            <a:endParaRPr lang="ja-JP" altLang="en-US" sz="16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xfrm>
            <a:off x="6695256" y="6481142"/>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6"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２</a:t>
            </a:r>
            <a:r>
              <a:rPr lang="en-US" altLang="ja-JP" sz="3200" dirty="0">
                <a:solidFill>
                  <a:schemeClr val="tx2"/>
                </a:solidFill>
                <a:latin typeface="メイリオ" pitchFamily="50" charset="-128"/>
                <a:ea typeface="メイリオ" pitchFamily="50" charset="-128"/>
                <a:cs typeface="メイリオ" pitchFamily="50" charset="-128"/>
              </a:rPr>
              <a:t>. Things to check before registration</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 </a:t>
            </a:r>
            <a:r>
              <a:rPr lang="en-US" altLang="ja-JP" sz="2000" dirty="0">
                <a:solidFill>
                  <a:schemeClr val="tx2"/>
                </a:solidFill>
                <a:latin typeface="メイリオ" pitchFamily="50" charset="-128"/>
                <a:ea typeface="メイリオ" pitchFamily="50" charset="-128"/>
                <a:cs typeface="メイリオ" pitchFamily="50" charset="-128"/>
              </a:rPr>
              <a:t>Course Registration Period (Add and Delete) </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2"/>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500867" y="4919008"/>
            <a:ext cx="7959565" cy="1938992"/>
          </a:xfrm>
          <a:prstGeom prst="rect">
            <a:avLst/>
          </a:prstGeom>
          <a:solidFill>
            <a:schemeClr val="bg1"/>
          </a:solidFill>
        </p:spPr>
        <p:txBody>
          <a:bodyPr wrap="square" rtlCol="0">
            <a:spAutoFit/>
          </a:bodyPr>
          <a:lstStyle/>
          <a:p>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In the first and third term registration periods, in principle, all the courses whose opening dates fall in the first and second semesters, respectively, can be registered </a:t>
            </a:r>
            <a:r>
              <a:rPr lang="en-US" altLang="ja-JP" sz="1200" dirty="0" err="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for.In</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the second and fourth term registration periods, in principle, students can modify their course registration for the first and third term registration periods, respectively.</a:t>
            </a:r>
            <a:b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Detailed information on course registration periods is provided on the MOMIJI Top page.</a:t>
            </a:r>
            <a:b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cannot register for courses by My MOMIJI, first refer to the Semester/Term, Eligible Students, Requirements of the Syllabus pages and notice etc. If you cannot register even after doing so, then contact the support office of the school /graduate school that offers the course for inquiry (as for liberal arts education courses, please contact the Education Promotion Group [persons in charge of Liberal Arts Education]).</a:t>
            </a:r>
          </a:p>
        </p:txBody>
      </p:sp>
      <p:sp>
        <p:nvSpPr>
          <p:cNvPr id="7" name="テキスト ボックス 6"/>
          <p:cNvSpPr txBox="1"/>
          <p:nvPr/>
        </p:nvSpPr>
        <p:spPr>
          <a:xfrm>
            <a:off x="500868" y="4561368"/>
            <a:ext cx="8064896" cy="461665"/>
          </a:xfrm>
          <a:prstGeom prst="rect">
            <a:avLst/>
          </a:prstGeom>
          <a:noFill/>
        </p:spPr>
        <p:txBody>
          <a:bodyPr wrap="square" rtlCol="0">
            <a:spAutoFit/>
          </a:bodyPr>
          <a:lstStyle/>
          <a:p>
            <a:pPr marL="358775" indent="-3587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Before beginning Year courses, check registration periods etc. on the Syllabus or in the support office of the school /graduate school that offers the course.  </a:t>
            </a:r>
          </a:p>
        </p:txBody>
      </p:sp>
      <p:graphicFrame>
        <p:nvGraphicFramePr>
          <p:cNvPr id="8" name="表 7"/>
          <p:cNvGraphicFramePr>
            <a:graphicFrameLocks noGrp="1"/>
          </p:cNvGraphicFramePr>
          <p:nvPr>
            <p:extLst>
              <p:ext uri="{D42A27DB-BD31-4B8C-83A1-F6EECF244321}">
                <p14:modId xmlns:p14="http://schemas.microsoft.com/office/powerpoint/2010/main" val="3466708205"/>
              </p:ext>
            </p:extLst>
          </p:nvPr>
        </p:nvGraphicFramePr>
        <p:xfrm>
          <a:off x="517529" y="1916832"/>
          <a:ext cx="8031573" cy="2540404"/>
        </p:xfrm>
        <a:graphic>
          <a:graphicData uri="http://schemas.openxmlformats.org/drawingml/2006/table">
            <a:tbl>
              <a:tblPr firstRow="1" bandRow="1">
                <a:tableStyleId>{0505E3EF-67EA-436B-97B2-0124C06EBD24}</a:tableStyleId>
              </a:tblPr>
              <a:tblGrid>
                <a:gridCol w="886119">
                  <a:extLst>
                    <a:ext uri="{9D8B030D-6E8A-4147-A177-3AD203B41FA5}">
                      <a16:colId xmlns:a16="http://schemas.microsoft.com/office/drawing/2014/main" val="20000"/>
                    </a:ext>
                  </a:extLst>
                </a:gridCol>
                <a:gridCol w="1645573">
                  <a:extLst>
                    <a:ext uri="{9D8B030D-6E8A-4147-A177-3AD203B41FA5}">
                      <a16:colId xmlns:a16="http://schemas.microsoft.com/office/drawing/2014/main" val="20001"/>
                    </a:ext>
                  </a:extLst>
                </a:gridCol>
                <a:gridCol w="5499881">
                  <a:extLst>
                    <a:ext uri="{9D8B030D-6E8A-4147-A177-3AD203B41FA5}">
                      <a16:colId xmlns:a16="http://schemas.microsoft.com/office/drawing/2014/main" val="20002"/>
                    </a:ext>
                  </a:extLst>
                </a:gridCol>
              </a:tblGrid>
              <a:tr h="288032">
                <a:tc>
                  <a:txBody>
                    <a:bodyPr/>
                    <a:lstStyle/>
                    <a:p>
                      <a:pPr algn="ct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Period</a:t>
                      </a:r>
                      <a:b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Month</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Available Courses</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7808">
                <a:tc rowSpan="2">
                  <a:txBody>
                    <a:bodyPr/>
                    <a:lstStyle/>
                    <a:p>
                      <a:pPr algn="ct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First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Apr.</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First Semester, Out Of Term(1</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st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Year-round, Intensive</a:t>
                      </a:r>
                      <a:r>
                        <a:rPr kumimoji="1" lang="ja-JP" altLang="en-US"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during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First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2T Registration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June</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2T, Out Of Term(1</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st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 Intensive from 2T to the end of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First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2658">
                <a:tc rowSpan="2">
                  <a:txBody>
                    <a:bodyPr/>
                    <a:lstStyle/>
                    <a:p>
                      <a:pPr algn="ct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Second</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Sep.</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Oct.</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3T, 4T, 2</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nd</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 Semester, Out Of Term(2</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nd</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Intensive</a:t>
                      </a:r>
                      <a:r>
                        <a:rPr kumimoji="1" lang="ja-JP" altLang="en-US"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during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Second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4T Registration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Dec.</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Out Of Term(2</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nd</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Intensive from 4T to the end of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Second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51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5" name="Rectangle 5"/>
          <p:cNvSpPr>
            <a:spLocks noChangeArrowheads="1"/>
          </p:cNvSpPr>
          <p:nvPr/>
        </p:nvSpPr>
        <p:spPr bwMode="auto">
          <a:xfrm>
            <a:off x="5219700" y="1844675"/>
            <a:ext cx="2592388" cy="3077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 MOMIJI portal screen</a:t>
            </a:r>
            <a:endParaRPr lang="ja-JP" altLang="en-US" dirty="0">
              <a:solidFill>
                <a:schemeClr val="tx1"/>
              </a:solidFill>
              <a:latin typeface="メイリオ" pitchFamily="50" charset="-128"/>
              <a:ea typeface="メイリオ" pitchFamily="50" charset="-128"/>
              <a:cs typeface="メイリオ" pitchFamily="50" charset="-128"/>
            </a:endParaRPr>
          </a:p>
        </p:txBody>
      </p:sp>
      <p:sp>
        <p:nvSpPr>
          <p:cNvPr id="33796" name="Rectangle 1026"/>
          <p:cNvSpPr>
            <a:spLocks noChangeArrowheads="1"/>
          </p:cNvSpPr>
          <p:nvPr/>
        </p:nvSpPr>
        <p:spPr bwMode="auto">
          <a:xfrm>
            <a:off x="684213" y="403200"/>
            <a:ext cx="8459787"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Course Registration</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1800" dirty="0">
                <a:solidFill>
                  <a:schemeClr val="tx2"/>
                </a:solidFill>
                <a:latin typeface="メイリオ" pitchFamily="50" charset="-128"/>
                <a:ea typeface="メイリオ" pitchFamily="50" charset="-128"/>
                <a:cs typeface="メイリオ" pitchFamily="50" charset="-128"/>
              </a:rPr>
              <a:t>- From Portal Screen to “Registering/Checking Courses” Screen –</a:t>
            </a:r>
            <a:endParaRPr lang="en-US" altLang="ja-JP" sz="2000" dirty="0">
              <a:solidFill>
                <a:schemeClr val="tx2"/>
              </a:solidFill>
              <a:latin typeface="メイリオ" pitchFamily="50" charset="-128"/>
              <a:ea typeface="メイリオ" pitchFamily="50" charset="-128"/>
              <a:cs typeface="メイリオ" pitchFamily="50" charset="-128"/>
            </a:endParaRPr>
          </a:p>
        </p:txBody>
      </p:sp>
      <p:sp>
        <p:nvSpPr>
          <p:cNvPr id="33797" name="Text Box 17"/>
          <p:cNvSpPr txBox="1">
            <a:spLocks noChangeArrowheads="1"/>
          </p:cNvSpPr>
          <p:nvPr/>
        </p:nvSpPr>
        <p:spPr bwMode="auto">
          <a:xfrm>
            <a:off x="5219700" y="2205038"/>
            <a:ext cx="33131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From the menu on the left side of the screen,</a:t>
            </a:r>
            <a:endParaRPr lang="ja-JP" altLang="en-US" sz="1200" b="1" dirty="0">
              <a:solidFill>
                <a:schemeClr val="tx1"/>
              </a:solidFill>
              <a:latin typeface="メイリオ" pitchFamily="50" charset="-128"/>
              <a:ea typeface="メイリオ" pitchFamily="50" charset="-128"/>
              <a:cs typeface="メイリオ" pitchFamily="50" charset="-128"/>
            </a:endParaRPr>
          </a:p>
          <a:p>
            <a:pPr marL="220663" indent="-220663">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Press “Course Information”.</a:t>
            </a:r>
            <a:endParaRPr lang="ja-JP" altLang="en-US" sz="1200" b="1" dirty="0">
              <a:solidFill>
                <a:schemeClr val="tx1"/>
              </a:solidFill>
              <a:latin typeface="メイリオ" pitchFamily="50" charset="-128"/>
              <a:ea typeface="メイリオ" pitchFamily="50" charset="-128"/>
              <a:cs typeface="メイリオ" pitchFamily="50" charset="-128"/>
            </a:endParaRPr>
          </a:p>
          <a:p>
            <a:pPr marL="220663" indent="-220663">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Press “Registering/Checking Courses”.</a:t>
            </a:r>
            <a:endParaRPr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33798" name="Rectangle 12"/>
          <p:cNvSpPr>
            <a:spLocks noChangeArrowheads="1"/>
          </p:cNvSpPr>
          <p:nvPr/>
        </p:nvSpPr>
        <p:spPr bwMode="auto">
          <a:xfrm>
            <a:off x="5076825" y="4077072"/>
            <a:ext cx="38876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checking the Notes of Importance, press the “OK”. </a:t>
            </a:r>
          </a:p>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(This screen is displayed only once per semester.)</a:t>
            </a:r>
          </a:p>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*As for new students, their Academic Register Information etc. will be added in MOMIJI in April. New students are requested to confirm their Academic Register Information etc. after such data have been added in May.</a:t>
            </a:r>
            <a:endParaRPr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33799" name="Line 1037"/>
          <p:cNvSpPr>
            <a:spLocks noChangeShapeType="1"/>
          </p:cNvSpPr>
          <p:nvPr/>
        </p:nvSpPr>
        <p:spPr bwMode="auto">
          <a:xfrm flipH="1" flipV="1">
            <a:off x="2627313" y="4364038"/>
            <a:ext cx="0" cy="2889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pic>
        <p:nvPicPr>
          <p:cNvPr id="33800" name="Picture 15"/>
          <p:cNvPicPr>
            <a:picLocks noChangeAspect="1" noChangeArrowheads="1"/>
          </p:cNvPicPr>
          <p:nvPr/>
        </p:nvPicPr>
        <p:blipFill>
          <a:blip r:embed="rId3">
            <a:extLst>
              <a:ext uri="{28A0092B-C50C-407E-A947-70E740481C1C}">
                <a14:useLocalDpi xmlns:a14="http://schemas.microsoft.com/office/drawing/2010/main" val="0"/>
              </a:ext>
            </a:extLst>
          </a:blip>
          <a:srcRect r="37422" b="9563"/>
          <a:stretch>
            <a:fillRect/>
          </a:stretch>
        </p:blipFill>
        <p:spPr bwMode="auto">
          <a:xfrm>
            <a:off x="611188" y="4652963"/>
            <a:ext cx="41751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6"/>
          <p:cNvSpPr>
            <a:spLocks noChangeArrowheads="1"/>
          </p:cNvSpPr>
          <p:nvPr/>
        </p:nvSpPr>
        <p:spPr bwMode="auto">
          <a:xfrm>
            <a:off x="5148262" y="3539108"/>
            <a:ext cx="3528193" cy="5232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Registering/Checking Courses/Confirmation Screen</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rotWithShape="1">
          <a:blip r:embed="rId4"/>
          <a:srcRect l="16048" t="23204" r="1758" b="42962"/>
          <a:stretch/>
        </p:blipFill>
        <p:spPr>
          <a:xfrm>
            <a:off x="611560" y="4653136"/>
            <a:ext cx="4320480" cy="1440160"/>
          </a:xfrm>
          <a:prstGeom prst="rect">
            <a:avLst/>
          </a:prstGeom>
          <a:ln>
            <a:solidFill>
              <a:sysClr val="windowText" lastClr="000000"/>
            </a:solidFill>
          </a:ln>
        </p:spPr>
      </p:pic>
      <p:sp>
        <p:nvSpPr>
          <p:cNvPr id="33802" name="Rectangle 11"/>
          <p:cNvSpPr>
            <a:spLocks noChangeArrowheads="1"/>
          </p:cNvSpPr>
          <p:nvPr/>
        </p:nvSpPr>
        <p:spPr bwMode="auto">
          <a:xfrm>
            <a:off x="539552" y="5877272"/>
            <a:ext cx="503238"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pic>
        <p:nvPicPr>
          <p:cNvPr id="16" name="図 15"/>
          <p:cNvPicPr>
            <a:picLocks noChangeAspect="1"/>
          </p:cNvPicPr>
          <p:nvPr/>
        </p:nvPicPr>
        <p:blipFill rotWithShape="1">
          <a:blip r:embed="rId5"/>
          <a:srcRect l="3508" t="32378" r="43722" b="12151"/>
          <a:stretch/>
        </p:blipFill>
        <p:spPr>
          <a:xfrm>
            <a:off x="611188" y="1700809"/>
            <a:ext cx="4437715" cy="2663230"/>
          </a:xfrm>
          <a:prstGeom prst="rect">
            <a:avLst/>
          </a:prstGeom>
          <a:ln>
            <a:noFill/>
          </a:ln>
        </p:spPr>
      </p:pic>
      <p:sp>
        <p:nvSpPr>
          <p:cNvPr id="2" name="正方形/長方形 1">
            <a:extLst>
              <a:ext uri="{FF2B5EF4-FFF2-40B4-BE49-F238E27FC236}">
                <a16:creationId xmlns:a16="http://schemas.microsoft.com/office/drawing/2014/main" id="{333E7591-0EE1-4D22-9194-E06A59345BC4}"/>
              </a:ext>
            </a:extLst>
          </p:cNvPr>
          <p:cNvSpPr/>
          <p:nvPr/>
        </p:nvSpPr>
        <p:spPr>
          <a:xfrm>
            <a:off x="554134" y="6192138"/>
            <a:ext cx="7330234" cy="523220"/>
          </a:xfrm>
          <a:prstGeom prst="rect">
            <a:avLst/>
          </a:prstGeom>
        </p:spPr>
        <p:txBody>
          <a:bodyPr wrap="square">
            <a:spAutoFit/>
          </a:bodyPr>
          <a:lstStyle/>
          <a:p>
            <a:pPr>
              <a:spcBef>
                <a:spcPct val="0"/>
              </a:spcBef>
            </a:pPr>
            <a:r>
              <a:rPr lang="ja-JP" altLang="en-US" b="1" u="sng" dirty="0">
                <a:solidFill>
                  <a:srgbClr val="000000"/>
                </a:solidFill>
                <a:latin typeface="メイリオ" pitchFamily="50" charset="-128"/>
                <a:ea typeface="メイリオ" pitchFamily="50" charset="-128"/>
                <a:cs typeface="メイリオ" pitchFamily="50" charset="-128"/>
              </a:rPr>
              <a:t>＊</a:t>
            </a:r>
            <a:r>
              <a:rPr lang="en-US" altLang="ja-JP" b="1" u="sng" dirty="0">
                <a:solidFill>
                  <a:srgbClr val="000000"/>
                </a:solidFill>
                <a:latin typeface="メイリオ" pitchFamily="50" charset="-128"/>
                <a:ea typeface="メイリオ" pitchFamily="50" charset="-128"/>
                <a:cs typeface="メイリオ" pitchFamily="50" charset="-128"/>
              </a:rPr>
              <a:t>When you use smartphone, the screen images are</a:t>
            </a:r>
            <a:r>
              <a:rPr lang="ja-JP" altLang="en-US" b="1" u="sng" dirty="0">
                <a:solidFill>
                  <a:srgbClr val="000000"/>
                </a:solidFill>
                <a:latin typeface="メイリオ" pitchFamily="50" charset="-128"/>
                <a:ea typeface="メイリオ" pitchFamily="50" charset="-128"/>
                <a:cs typeface="メイリオ" pitchFamily="50" charset="-128"/>
              </a:rPr>
              <a:t> </a:t>
            </a:r>
            <a:r>
              <a:rPr lang="en-US" altLang="ja-JP" b="1" u="sng" dirty="0">
                <a:solidFill>
                  <a:srgbClr val="000000"/>
                </a:solidFill>
                <a:latin typeface="メイリオ" pitchFamily="50" charset="-128"/>
                <a:ea typeface="メイリオ" pitchFamily="50" charset="-128"/>
                <a:cs typeface="メイリオ" pitchFamily="50" charset="-128"/>
              </a:rPr>
              <a:t>different from the below after this page.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srcRect l="2489" t="31124" r="72251" b="9755"/>
          <a:stretch/>
        </p:blipFill>
        <p:spPr>
          <a:xfrm>
            <a:off x="1043607" y="1740144"/>
            <a:ext cx="3329915" cy="4381975"/>
          </a:xfrm>
          <a:prstGeom prst="rect">
            <a:avLst/>
          </a:prstGeom>
        </p:spPr>
      </p:pic>
      <p:sp>
        <p:nvSpPr>
          <p:cNvPr id="25" name="AutoShape 34"/>
          <p:cNvSpPr>
            <a:spLocks noChangeArrowheads="1"/>
          </p:cNvSpPr>
          <p:nvPr/>
        </p:nvSpPr>
        <p:spPr bwMode="auto">
          <a:xfrm>
            <a:off x="915242" y="3907045"/>
            <a:ext cx="3401924"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 - </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312293"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19075" indent="-2190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20" name="Rectangle 11"/>
          <p:cNvSpPr>
            <a:spLocks noChangeArrowheads="1"/>
          </p:cNvSpPr>
          <p:nvPr/>
        </p:nvSpPr>
        <p:spPr bwMode="auto">
          <a:xfrm>
            <a:off x="1043609" y="2464501"/>
            <a:ext cx="936103"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1" name="Line 1037"/>
          <p:cNvSpPr>
            <a:spLocks noChangeShapeType="1"/>
          </p:cNvSpPr>
          <p:nvPr/>
        </p:nvSpPr>
        <p:spPr bwMode="auto">
          <a:xfrm flipV="1">
            <a:off x="1952381" y="2330400"/>
            <a:ext cx="3411782" cy="23760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28" name="テキスト ボックス 27"/>
          <p:cNvSpPr txBox="1"/>
          <p:nvPr/>
        </p:nvSpPr>
        <p:spPr>
          <a:xfrm>
            <a:off x="5320655" y="2132856"/>
            <a:ext cx="3528392" cy="4093428"/>
          </a:xfrm>
          <a:prstGeom prst="rect">
            <a:avLst/>
          </a:prstGeom>
          <a:noFill/>
        </p:spPr>
        <p:txBody>
          <a:bodyPr wrap="square" rtlCol="0">
            <a:spAutoFit/>
          </a:bodyPr>
          <a:lstStyle/>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Selecting each tab will allow you to display and register for courses that are offered in the corresponding periods as listed below. (For the course offering schedule, see page 7.)</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1Term tab: First term</a:t>
            </a:r>
            <a:endParaRPr lang="ja-JP"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2Term tab: Second term and Summer holidays</a:t>
            </a:r>
            <a:endParaRPr lang="ja-JP"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3Term tab: Third term</a:t>
            </a:r>
            <a:endParaRPr lang="ja-JP"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4Term tab: Fourth term and Year-end holidays</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Ex.) Since the period during which First Semester Courses are offered extends over the first and second terms, these courses are displayed under both the 1Term and 2Term tabs. These courses can be registered for by using the 1Term and 2Term tabs.</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Each tab can be switched by pressing the name link.</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During the first term course registration period, you can register for courses whose opening dates fall in the first term, the second term and the Summer holidays. After registering for a first semester course through both the 1Term and 2Term tabs, be sure to confirm that it has been properly registered for. (For the course registration period, see page 8.)</a:t>
            </a:r>
          </a:p>
        </p:txBody>
      </p:sp>
    </p:spTree>
    <p:extLst>
      <p:ext uri="{BB962C8B-B14F-4D97-AF65-F5344CB8AC3E}">
        <p14:creationId xmlns:p14="http://schemas.microsoft.com/office/powerpoint/2010/main" val="283908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a:srcRect l="56083" t="31124" r="18658" b="10015"/>
          <a:stretch/>
        </p:blipFill>
        <p:spPr>
          <a:xfrm>
            <a:off x="1117849" y="1747875"/>
            <a:ext cx="3286125" cy="4305301"/>
          </a:xfrm>
          <a:prstGeom prst="rect">
            <a:avLst/>
          </a:prstGeom>
        </p:spPr>
      </p:pic>
      <p:grpSp>
        <p:nvGrpSpPr>
          <p:cNvPr id="4" name="グループ化 3"/>
          <p:cNvGrpSpPr/>
          <p:nvPr/>
        </p:nvGrpSpPr>
        <p:grpSpPr>
          <a:xfrm>
            <a:off x="964668" y="2866632"/>
            <a:ext cx="3247292" cy="2319181"/>
            <a:chOff x="883495" y="2761031"/>
            <a:chExt cx="3247292" cy="2319181"/>
          </a:xfrm>
        </p:grpSpPr>
        <p:sp>
          <p:nvSpPr>
            <p:cNvPr id="35843" name="Rectangle 11"/>
            <p:cNvSpPr>
              <a:spLocks noChangeArrowheads="1"/>
            </p:cNvSpPr>
            <p:nvPr/>
          </p:nvSpPr>
          <p:spPr bwMode="auto">
            <a:xfrm>
              <a:off x="3553830" y="3554127"/>
              <a:ext cx="288925" cy="17026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50" name="Rectangle 11"/>
            <p:cNvSpPr>
              <a:spLocks noChangeArrowheads="1"/>
            </p:cNvSpPr>
            <p:nvPr/>
          </p:nvSpPr>
          <p:spPr bwMode="auto">
            <a:xfrm>
              <a:off x="1036676" y="4908040"/>
              <a:ext cx="543950" cy="17217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grpSp>
          <p:nvGrpSpPr>
            <p:cNvPr id="24" name="グループ化 23"/>
            <p:cNvGrpSpPr/>
            <p:nvPr/>
          </p:nvGrpSpPr>
          <p:grpSpPr>
            <a:xfrm>
              <a:off x="883495" y="3450306"/>
              <a:ext cx="3247292" cy="415153"/>
              <a:chOff x="871938" y="3173461"/>
              <a:chExt cx="3492257" cy="642557"/>
            </a:xfrm>
          </p:grpSpPr>
          <p:sp>
            <p:nvSpPr>
              <p:cNvPr id="25" name="AutoShape 34"/>
              <p:cNvSpPr>
                <a:spLocks noChangeArrowheads="1"/>
              </p:cNvSpPr>
              <p:nvPr/>
            </p:nvSpPr>
            <p:spPr bwMode="auto">
              <a:xfrm>
                <a:off x="871938" y="3597683"/>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847" name="Rectangle 11"/>
            <p:cNvSpPr>
              <a:spLocks noChangeArrowheads="1"/>
            </p:cNvSpPr>
            <p:nvPr/>
          </p:nvSpPr>
          <p:spPr bwMode="auto">
            <a:xfrm>
              <a:off x="3554723" y="2761031"/>
              <a:ext cx="576064" cy="760625"/>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 -</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0025" indent="-20002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screen</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45" name="Text Box 17"/>
          <p:cNvSpPr txBox="1">
            <a:spLocks noChangeArrowheads="1"/>
          </p:cNvSpPr>
          <p:nvPr/>
        </p:nvSpPr>
        <p:spPr bwMode="auto">
          <a:xfrm>
            <a:off x="5353616" y="2079028"/>
            <a:ext cx="3600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“Register” link after confirming the day of the week and time period for the course you wish to register for.</a:t>
            </a:r>
            <a:endParaRPr lang="en-US" altLang="ja-JP" sz="1200"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ts val="0"/>
              </a:spcBef>
            </a:pPr>
            <a:r>
              <a:rPr lang="en-US" altLang="ja-JP"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*Intensive Courses are listed under the timetable.</a:t>
            </a:r>
          </a:p>
        </p:txBody>
      </p:sp>
      <p:sp>
        <p:nvSpPr>
          <p:cNvPr id="35846" name="Text Box 12"/>
          <p:cNvSpPr txBox="1">
            <a:spLocks noChangeArrowheads="1"/>
          </p:cNvSpPr>
          <p:nvPr/>
        </p:nvSpPr>
        <p:spPr bwMode="auto">
          <a:xfrm>
            <a:off x="5409947" y="2718391"/>
            <a:ext cx="3487738" cy="1296144"/>
          </a:xfrm>
          <a:prstGeom prst="rect">
            <a:avLst/>
          </a:prstGeom>
          <a:solidFill>
            <a:srgbClr val="FFFF99"/>
          </a:solidFill>
          <a:ln w="9525">
            <a:solidFill>
              <a:schemeClr val="bg2"/>
            </a:solidFill>
            <a:miter lim="800000"/>
            <a:headEnd/>
            <a:tailEnd/>
          </a:ln>
        </p:spPr>
        <p:txBody>
          <a:bodyPr>
            <a:no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 course displayed within the colored field for the day of the week and time period has been registered for as a specified class, which cannot be changed by students. If you have a need to change such a course, please consult with the relevant support section.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5851" name="Line 1037"/>
          <p:cNvSpPr>
            <a:spLocks noChangeShapeType="1"/>
          </p:cNvSpPr>
          <p:nvPr/>
        </p:nvSpPr>
        <p:spPr bwMode="auto">
          <a:xfrm flipV="1">
            <a:off x="3923928" y="2422808"/>
            <a:ext cx="1275445" cy="132205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2" name="Line 1037"/>
          <p:cNvSpPr>
            <a:spLocks noChangeShapeType="1"/>
          </p:cNvSpPr>
          <p:nvPr/>
        </p:nvSpPr>
        <p:spPr bwMode="auto">
          <a:xfrm flipV="1">
            <a:off x="1661799" y="4149079"/>
            <a:ext cx="3537574" cy="950647"/>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3" name="Line 1037"/>
          <p:cNvSpPr>
            <a:spLocks noChangeShapeType="1"/>
          </p:cNvSpPr>
          <p:nvPr/>
        </p:nvSpPr>
        <p:spPr bwMode="auto">
          <a:xfrm>
            <a:off x="4259985" y="3246944"/>
            <a:ext cx="964451" cy="239038"/>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Tree>
    <p:extLst>
      <p:ext uri="{BB962C8B-B14F-4D97-AF65-F5344CB8AC3E}">
        <p14:creationId xmlns:p14="http://schemas.microsoft.com/office/powerpoint/2010/main" val="259013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427D5FA-81F8-4B30-A98D-5D9311D8B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39" y="1766707"/>
            <a:ext cx="4678267" cy="4366383"/>
          </a:xfrm>
          <a:prstGeom prst="rect">
            <a:avLst/>
          </a:prstGeom>
        </p:spPr>
      </p:pic>
      <p:sp>
        <p:nvSpPr>
          <p:cNvPr id="3788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C121C87-744D-4EB9-8BB6-CDCFC74E32E1}" type="slidenum">
              <a:rPr kumimoji="0" lang="ja-JP" altLang="en-US" sz="1200">
                <a:solidFill>
                  <a:schemeClr val="tx1"/>
                </a:solidFill>
                <a:latin typeface="メイリオ" pitchFamily="50" charset="-128"/>
                <a:ea typeface="メイリオ" pitchFamily="50" charset="-128"/>
                <a:cs typeface="メイリオ" pitchFamily="50" charset="-128"/>
              </a:rPr>
              <a:pPr/>
              <a:t>14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7890"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anose="020B0604030504040204"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“Timetable Search/Search by Criteria” Screen –</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7891" name="Rectangle 22"/>
          <p:cNvSpPr>
            <a:spLocks noChangeArrowheads="1"/>
          </p:cNvSpPr>
          <p:nvPr/>
        </p:nvSpPr>
        <p:spPr bwMode="auto">
          <a:xfrm>
            <a:off x="5364163" y="1846263"/>
            <a:ext cx="3095625"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9550" indent="-209550"/>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Reference to Registering/Checking Courses / Timetable Search/Search by Criteria</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7892" name="Text Box 17"/>
          <p:cNvSpPr txBox="1">
            <a:spLocks noChangeArrowheads="1"/>
          </p:cNvSpPr>
          <p:nvPr/>
        </p:nvSpPr>
        <p:spPr bwMode="auto">
          <a:xfrm>
            <a:off x="5364163" y="2564904"/>
            <a:ext cx="3168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know the Lecture Code</a:t>
            </a:r>
            <a:endParaRPr lang="ja-JP" altLang="en-US" sz="12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Directly enter the Lecture Code and press the “Determine Timetable”.</a:t>
            </a:r>
          </a:p>
          <a:p>
            <a:pPr>
              <a:spcBef>
                <a:spcPct val="0"/>
              </a:spcBef>
            </a:pPr>
            <a:endParaRPr lang="ja-JP" altLang="en-US" sz="12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don’t know the Lecture Code</a:t>
            </a:r>
            <a:endParaRPr lang="ja-JP" altLang="en-US" sz="12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Enter the search criteria and press the “Search”.</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7895" name="Line 1037"/>
          <p:cNvSpPr>
            <a:spLocks noChangeShapeType="1"/>
          </p:cNvSpPr>
          <p:nvPr/>
        </p:nvSpPr>
        <p:spPr bwMode="auto">
          <a:xfrm flipV="1">
            <a:off x="1271188" y="3573459"/>
            <a:ext cx="4092974" cy="229690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6" name="Line 1037"/>
          <p:cNvSpPr>
            <a:spLocks noChangeShapeType="1"/>
          </p:cNvSpPr>
          <p:nvPr/>
        </p:nvSpPr>
        <p:spPr bwMode="auto">
          <a:xfrm flipV="1">
            <a:off x="1731890" y="2636838"/>
            <a:ext cx="3632273" cy="428856"/>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7" name="Rectangle 11"/>
          <p:cNvSpPr>
            <a:spLocks noChangeArrowheads="1"/>
          </p:cNvSpPr>
          <p:nvPr/>
        </p:nvSpPr>
        <p:spPr bwMode="auto">
          <a:xfrm>
            <a:off x="663750" y="3065694"/>
            <a:ext cx="1027930" cy="245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7898" name="Rectangle 11"/>
          <p:cNvSpPr>
            <a:spLocks noChangeArrowheads="1"/>
          </p:cNvSpPr>
          <p:nvPr/>
        </p:nvSpPr>
        <p:spPr bwMode="auto">
          <a:xfrm>
            <a:off x="684213" y="5870368"/>
            <a:ext cx="431403"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BE863BC-3ED2-44F9-8BA8-156BBB752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77" y="3355406"/>
            <a:ext cx="3053820" cy="2889819"/>
          </a:xfrm>
          <a:prstGeom prst="rect">
            <a:avLst/>
          </a:prstGeom>
        </p:spPr>
      </p:pic>
      <p:pic>
        <p:nvPicPr>
          <p:cNvPr id="8" name="図 7">
            <a:extLst>
              <a:ext uri="{FF2B5EF4-FFF2-40B4-BE49-F238E27FC236}">
                <a16:creationId xmlns:a16="http://schemas.microsoft.com/office/drawing/2014/main" id="{1D8AF2BE-36A8-4F6C-A4E4-C3C54C047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24" y="1718469"/>
            <a:ext cx="4772948" cy="1605513"/>
          </a:xfrm>
          <a:prstGeom prst="rect">
            <a:avLst/>
          </a:prstGeom>
        </p:spPr>
      </p:pic>
      <p:sp>
        <p:nvSpPr>
          <p:cNvPr id="3993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fld id="{08ECDDD0-F05F-422B-8D9D-623B74EBC358}" type="slidenum">
              <a:rPr lang="ja-JP" altLang="en-US" sz="1200">
                <a:solidFill>
                  <a:schemeClr val="tx1"/>
                </a:solidFill>
                <a:latin typeface="メイリオ" pitchFamily="50" charset="-128"/>
                <a:ea typeface="メイリオ" pitchFamily="50" charset="-128"/>
                <a:cs typeface="メイリオ" pitchFamily="50" charset="-128"/>
              </a:rPr>
              <a:pPr eaLnBrk="0" hangingPunct="0"/>
              <a:t>15</a:t>
            </a:fld>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39938"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“Search Results” Screen – </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9939" name="Rectangle 4"/>
          <p:cNvSpPr>
            <a:spLocks noChangeArrowheads="1"/>
          </p:cNvSpPr>
          <p:nvPr/>
        </p:nvSpPr>
        <p:spPr bwMode="auto">
          <a:xfrm>
            <a:off x="5435600" y="1772816"/>
            <a:ext cx="3095625"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0025" indent="-20002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 Search Results</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9940" name="Text Box 17"/>
          <p:cNvSpPr txBox="1">
            <a:spLocks noChangeArrowheads="1"/>
          </p:cNvSpPr>
          <p:nvPr/>
        </p:nvSpPr>
        <p:spPr bwMode="auto">
          <a:xfrm>
            <a:off x="5364163" y="2205038"/>
            <a:ext cx="331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“Subject Name” link to register for the course you wish to take, on the timetable. The “Registering/Checking Courses /</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9942" name="Rectangle 11"/>
          <p:cNvSpPr>
            <a:spLocks noChangeArrowheads="1"/>
          </p:cNvSpPr>
          <p:nvPr/>
        </p:nvSpPr>
        <p:spPr bwMode="auto">
          <a:xfrm>
            <a:off x="886088" y="2590891"/>
            <a:ext cx="828092" cy="33735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4" name="Rectangle 16"/>
          <p:cNvSpPr>
            <a:spLocks noChangeArrowheads="1"/>
          </p:cNvSpPr>
          <p:nvPr/>
        </p:nvSpPr>
        <p:spPr bwMode="auto">
          <a:xfrm>
            <a:off x="3498982" y="4092461"/>
            <a:ext cx="5112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confirming the content of the course, press the “Register”.</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945" name="Line 1037"/>
          <p:cNvSpPr>
            <a:spLocks noChangeShapeType="1"/>
          </p:cNvSpPr>
          <p:nvPr/>
        </p:nvSpPr>
        <p:spPr bwMode="auto">
          <a:xfrm flipH="1" flipV="1">
            <a:off x="1300134" y="2928242"/>
            <a:ext cx="0" cy="427164"/>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46" name="Rectangle 17"/>
          <p:cNvSpPr>
            <a:spLocks noChangeArrowheads="1"/>
          </p:cNvSpPr>
          <p:nvPr/>
        </p:nvSpPr>
        <p:spPr bwMode="auto">
          <a:xfrm>
            <a:off x="3456182" y="3649133"/>
            <a:ext cx="3384550"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0025" indent="-20002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Registering/Checking Courses / Registering for Subjects</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947" name="Rectangle 11"/>
          <p:cNvSpPr>
            <a:spLocks noChangeArrowheads="1"/>
          </p:cNvSpPr>
          <p:nvPr/>
        </p:nvSpPr>
        <p:spPr bwMode="auto">
          <a:xfrm>
            <a:off x="561458" y="5356362"/>
            <a:ext cx="649261"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8" name="Rectangle 11"/>
          <p:cNvSpPr>
            <a:spLocks noChangeArrowheads="1"/>
          </p:cNvSpPr>
          <p:nvPr/>
        </p:nvSpPr>
        <p:spPr bwMode="auto">
          <a:xfrm>
            <a:off x="539783" y="4899299"/>
            <a:ext cx="1987264" cy="215900"/>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9" name="Line 1037"/>
          <p:cNvSpPr>
            <a:spLocks noChangeShapeType="1"/>
          </p:cNvSpPr>
          <p:nvPr/>
        </p:nvSpPr>
        <p:spPr bwMode="auto">
          <a:xfrm flipV="1">
            <a:off x="2527050" y="4922837"/>
            <a:ext cx="931363" cy="142888"/>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50" name="正方形/長方形 4"/>
          <p:cNvSpPr>
            <a:spLocks noChangeArrowheads="1"/>
          </p:cNvSpPr>
          <p:nvPr/>
        </p:nvSpPr>
        <p:spPr bwMode="auto">
          <a:xfrm>
            <a:off x="3458414" y="4370663"/>
            <a:ext cx="5183188" cy="1463541"/>
          </a:xfrm>
          <a:prstGeom prst="rect">
            <a:avLst/>
          </a:prstGeom>
          <a:solidFill>
            <a:srgbClr val="FFFF99"/>
          </a:solidFill>
          <a:ln w="9525">
            <a:solidFill>
              <a:schemeClr val="bg2"/>
            </a:solidFill>
            <a:round/>
            <a:headEnd/>
            <a:tailEnd/>
          </a:ln>
        </p:spPr>
        <p:txBody>
          <a:bodyPr>
            <a:noAutofit/>
          </a:bodyPr>
          <a:lstStyle/>
          <a:p>
            <a:r>
              <a:rPr lang="en-US" altLang="ja-JP" sz="1200" dirty="0">
                <a:solidFill>
                  <a:schemeClr val="tx1"/>
                </a:solidFill>
                <a:latin typeface="メイリオ" pitchFamily="50" charset="-128"/>
                <a:ea typeface="メイリオ" pitchFamily="50" charset="-128"/>
                <a:cs typeface="メイリオ" pitchFamily="50" charset="-128"/>
                <a:sym typeface="Wingdings 2"/>
              </a:rPr>
              <a:t></a:t>
            </a:r>
            <a:r>
              <a:rPr lang="ja-JP" altLang="en-US" sz="1200" dirty="0">
                <a:solidFill>
                  <a:schemeClr val="tx1"/>
                </a:solidFill>
                <a:latin typeface="メイリオ" pitchFamily="50" charset="-128"/>
                <a:ea typeface="メイリオ" pitchFamily="50" charset="-128"/>
                <a:cs typeface="メイリオ"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 Registration Classification</a:t>
            </a: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wish to register for a course as “Credit Not Required,” first select the applicable option from the pulldown menu and then register for the course.</a:t>
            </a:r>
          </a:p>
          <a:p>
            <a:r>
              <a:rPr lang="en-US" altLang="ja-JP"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Please be aware that you cannot change the Course Registration Classification after the end of the course registration period</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u="sng"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srcRect l="56083" t="31124" r="18658" b="10015"/>
          <a:stretch/>
        </p:blipFill>
        <p:spPr>
          <a:xfrm>
            <a:off x="1117849" y="1747875"/>
            <a:ext cx="3286125" cy="4305301"/>
          </a:xfrm>
          <a:prstGeom prst="rect">
            <a:avLst/>
          </a:prstGeom>
        </p:spPr>
      </p:pic>
      <p:sp>
        <p:nvSpPr>
          <p:cNvPr id="25" name="AutoShape 34"/>
          <p:cNvSpPr>
            <a:spLocks noChangeArrowheads="1"/>
          </p:cNvSpPr>
          <p:nvPr/>
        </p:nvSpPr>
        <p:spPr bwMode="auto">
          <a:xfrm>
            <a:off x="1036677" y="3840457"/>
            <a:ext cx="3247292"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4198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4DFC93D-7C54-497A-B4BD-D303A251513B}" type="slidenum">
              <a:rPr kumimoji="0" lang="ja-JP" altLang="en-US" sz="1200">
                <a:solidFill>
                  <a:schemeClr val="tx1"/>
                </a:solidFill>
                <a:latin typeface="メイリオ" pitchFamily="50" charset="-128"/>
                <a:ea typeface="メイリオ" pitchFamily="50" charset="-128"/>
                <a:cs typeface="メイリオ" pitchFamily="50" charset="-128"/>
              </a:rPr>
              <a:pPr/>
              <a:t>16</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1986"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41987" name="Rectangle 3"/>
          <p:cNvSpPr>
            <a:spLocks noChangeArrowheads="1"/>
          </p:cNvSpPr>
          <p:nvPr/>
        </p:nvSpPr>
        <p:spPr bwMode="auto">
          <a:xfrm>
            <a:off x="4716463" y="4509120"/>
            <a:ext cx="3743325" cy="2769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When there is a course registration error</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1988" name="Text Box 17"/>
          <p:cNvSpPr txBox="1">
            <a:spLocks noChangeArrowheads="1"/>
          </p:cNvSpPr>
          <p:nvPr/>
        </p:nvSpPr>
        <p:spPr bwMode="auto">
          <a:xfrm>
            <a:off x="4645025" y="4869160"/>
            <a:ext cx="3887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there is a course registration error, an error message will be displayed.</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Before semester courses, or other courses that are offered striding over multiple terms, are registered for, a registration check is performed for all the terms in which these courses are offered.</a:t>
            </a:r>
            <a:r>
              <a:rPr lang="ja-JP"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srgbClr val="FF0000"/>
              </a:solidFill>
              <a:latin typeface="メイリオ" pitchFamily="50" charset="-128"/>
              <a:ea typeface="メイリオ" pitchFamily="50" charset="-128"/>
              <a:cs typeface="メイリオ" pitchFamily="50" charset="-128"/>
            </a:endParaRPr>
          </a:p>
        </p:txBody>
      </p:sp>
      <p:sp>
        <p:nvSpPr>
          <p:cNvPr id="41990" name="Rectangle 20"/>
          <p:cNvSpPr>
            <a:spLocks noChangeArrowheads="1"/>
          </p:cNvSpPr>
          <p:nvPr/>
        </p:nvSpPr>
        <p:spPr bwMode="auto">
          <a:xfrm>
            <a:off x="4643438" y="1772816"/>
            <a:ext cx="3743325" cy="2769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 When the course is properly registered for</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1991" name="Text Box 17"/>
          <p:cNvSpPr txBox="1">
            <a:spLocks noChangeArrowheads="1"/>
          </p:cNvSpPr>
          <p:nvPr/>
        </p:nvSpPr>
        <p:spPr bwMode="auto">
          <a:xfrm>
            <a:off x="4643438" y="2060848"/>
            <a:ext cx="396101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the course registration is checked, if there is no error, the subject is registered for, so that the “Registering/Checking Courses” screen will appear.</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(First Semester Courses will be displayed by pressing the 1Term and 2Term tabs, and Second Semester Courses will be displayed by pressing the 3Term and 4Term tabs.)</a:t>
            </a:r>
            <a:endParaRPr lang="ja-JP" altLang="en-US" sz="1200" dirty="0">
              <a:solidFill>
                <a:srgbClr val="FF0000"/>
              </a:solidFill>
              <a:latin typeface="メイリオ" pitchFamily="50" charset="-128"/>
              <a:ea typeface="メイリオ" pitchFamily="50" charset="-128"/>
              <a:cs typeface="メイリオ" pitchFamily="50" charset="-128"/>
            </a:endParaRPr>
          </a:p>
        </p:txBody>
      </p:sp>
      <p:sp>
        <p:nvSpPr>
          <p:cNvPr id="18" name="Text Box 12"/>
          <p:cNvSpPr txBox="1">
            <a:spLocks noChangeArrowheads="1"/>
          </p:cNvSpPr>
          <p:nvPr/>
        </p:nvSpPr>
        <p:spPr bwMode="auto">
          <a:xfrm>
            <a:off x="4714914" y="3376042"/>
            <a:ext cx="3889534" cy="109260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Be sure to confirm that there is no mistake in the registered contents of the course (Day of the Week, Time Period, Subject Name, Instructor, Course Registration Classification, etc.).</a:t>
            </a:r>
          </a:p>
          <a:p>
            <a:r>
              <a:rPr lang="en-US" altLang="ja-JP"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the end of the course registration period, the contents of the course registration cannot be changed.</a:t>
            </a:r>
            <a:endParaRPr lang="ja-JP" altLang="en-US" sz="1000" dirty="0">
              <a:solidFill>
                <a:schemeClr val="tx1"/>
              </a:solidFill>
              <a:latin typeface="メイリオ" pitchFamily="50" charset="-128"/>
              <a:ea typeface="メイリオ" pitchFamily="50" charset="-128"/>
              <a:cs typeface="メイリオ" pitchFamily="50" charset="-128"/>
            </a:endParaRPr>
          </a:p>
        </p:txBody>
      </p:sp>
      <p:pic>
        <p:nvPicPr>
          <p:cNvPr id="12" name="図 11"/>
          <p:cNvPicPr>
            <a:picLocks noChangeAspect="1"/>
          </p:cNvPicPr>
          <p:nvPr/>
        </p:nvPicPr>
        <p:blipFill rotWithShape="1">
          <a:blip r:embed="rId4"/>
          <a:srcRect l="37289" t="43790" r="25668" b="35887"/>
          <a:stretch/>
        </p:blipFill>
        <p:spPr>
          <a:xfrm>
            <a:off x="1012586" y="4981356"/>
            <a:ext cx="3391307" cy="1092880"/>
          </a:xfrm>
          <a:prstGeom prst="rect">
            <a:avLst/>
          </a:prstGeom>
          <a:ln>
            <a:solidFill>
              <a:srgbClr val="333333"/>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56083" t="31124" r="18658" b="10015"/>
          <a:stretch/>
        </p:blipFill>
        <p:spPr>
          <a:xfrm>
            <a:off x="1123488" y="1747874"/>
            <a:ext cx="3286125" cy="4305301"/>
          </a:xfrm>
          <a:prstGeom prst="rect">
            <a:avLst/>
          </a:prstGeom>
        </p:spPr>
      </p:pic>
      <p:sp>
        <p:nvSpPr>
          <p:cNvPr id="4403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C834EBD-FC97-46D9-9F77-8E38F5BC7EA7}" type="slidenum">
              <a:rPr kumimoji="0" lang="ja-JP" altLang="en-US" sz="1200">
                <a:solidFill>
                  <a:schemeClr val="tx1"/>
                </a:solidFill>
                <a:latin typeface="メイリオ" pitchFamily="50" charset="-128"/>
                <a:ea typeface="メイリオ" pitchFamily="50" charset="-128"/>
                <a:cs typeface="メイリオ" pitchFamily="50" charset="-128"/>
              </a:rPr>
              <a:pPr/>
              <a:t>17</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4036" name="Rectangle 6"/>
          <p:cNvSpPr>
            <a:spLocks noChangeArrowheads="1"/>
          </p:cNvSpPr>
          <p:nvPr/>
        </p:nvSpPr>
        <p:spPr bwMode="auto">
          <a:xfrm>
            <a:off x="5219700" y="1844824"/>
            <a:ext cx="3095625"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9075" indent="-2190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7" name="Text Box 17"/>
          <p:cNvSpPr txBox="1">
            <a:spLocks noChangeArrowheads="1"/>
          </p:cNvSpPr>
          <p:nvPr/>
        </p:nvSpPr>
        <p:spPr bwMode="auto">
          <a:xfrm>
            <a:off x="5219700" y="2349500"/>
            <a:ext cx="3095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“Delete” for the time period frame for the subject you wish to delete. </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8" name="Text Box 12"/>
          <p:cNvSpPr txBox="1">
            <a:spLocks noChangeArrowheads="1"/>
          </p:cNvSpPr>
          <p:nvPr/>
        </p:nvSpPr>
        <p:spPr bwMode="auto">
          <a:xfrm>
            <a:off x="5219700" y="3860800"/>
            <a:ext cx="3097213" cy="1569660"/>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 course displayed within the colored field for the day of the week and time period has been registered for as a specified class, which cannot be changed by students. If you have a need to change such a course, please consult with the relevant support section.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9" name="Rectangle 11"/>
          <p:cNvSpPr>
            <a:spLocks noChangeArrowheads="1"/>
          </p:cNvSpPr>
          <p:nvPr/>
        </p:nvSpPr>
        <p:spPr bwMode="auto">
          <a:xfrm>
            <a:off x="3581400" y="2848005"/>
            <a:ext cx="647700" cy="797020"/>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0" name="Line 1037"/>
          <p:cNvSpPr>
            <a:spLocks noChangeShapeType="1"/>
          </p:cNvSpPr>
          <p:nvPr/>
        </p:nvSpPr>
        <p:spPr bwMode="auto">
          <a:xfrm flipV="1">
            <a:off x="1908175" y="2708275"/>
            <a:ext cx="935038" cy="44152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1" name="Rectangle 11"/>
          <p:cNvSpPr>
            <a:spLocks noChangeArrowheads="1"/>
          </p:cNvSpPr>
          <p:nvPr/>
        </p:nvSpPr>
        <p:spPr bwMode="auto">
          <a:xfrm>
            <a:off x="1619250" y="3032919"/>
            <a:ext cx="288925" cy="23375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2" name="Line 1037"/>
          <p:cNvSpPr>
            <a:spLocks noChangeShapeType="1"/>
          </p:cNvSpPr>
          <p:nvPr/>
        </p:nvSpPr>
        <p:spPr bwMode="auto">
          <a:xfrm>
            <a:off x="4283969" y="3266678"/>
            <a:ext cx="935731" cy="881460"/>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3" name="Line 1037"/>
          <p:cNvSpPr>
            <a:spLocks noChangeShapeType="1"/>
          </p:cNvSpPr>
          <p:nvPr/>
        </p:nvSpPr>
        <p:spPr bwMode="auto">
          <a:xfrm flipV="1">
            <a:off x="2843213" y="2708275"/>
            <a:ext cx="2449512"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 name="AutoShape 34"/>
          <p:cNvSpPr>
            <a:spLocks noChangeArrowheads="1"/>
          </p:cNvSpPr>
          <p:nvPr/>
        </p:nvSpPr>
        <p:spPr bwMode="auto">
          <a:xfrm>
            <a:off x="1036677" y="3840457"/>
            <a:ext cx="3247292"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5" name="Rectangle 1026">
            <a:extLst>
              <a:ext uri="{FF2B5EF4-FFF2-40B4-BE49-F238E27FC236}">
                <a16:creationId xmlns:a16="http://schemas.microsoft.com/office/drawing/2014/main" id="{0A752308-AED1-4F51-94A2-1937A732A483}"/>
              </a:ext>
            </a:extLst>
          </p:cNvPr>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Deletion of Courses</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a:t>
            </a:r>
            <a:endParaRPr lang="ja-JP" altLang="en-US" sz="20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837" t="32068" r="52959" b="9982"/>
          <a:stretch/>
        </p:blipFill>
        <p:spPr>
          <a:xfrm>
            <a:off x="634997" y="1951900"/>
            <a:ext cx="4276269" cy="3151867"/>
          </a:xfrm>
          <a:prstGeom prst="rect">
            <a:avLst/>
          </a:prstGeom>
        </p:spPr>
      </p:pic>
      <p:sp>
        <p:nvSpPr>
          <p:cNvPr id="4608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ED09D520-50B3-4646-B61F-C924DB6BC21B}" type="slidenum">
              <a:rPr kumimoji="0" lang="ja-JP" altLang="en-US" sz="1200">
                <a:solidFill>
                  <a:schemeClr val="tx1"/>
                </a:solidFill>
                <a:latin typeface="メイリオ" pitchFamily="50" charset="-128"/>
                <a:ea typeface="メイリオ" pitchFamily="50" charset="-128"/>
                <a:cs typeface="メイリオ" pitchFamily="50" charset="-128"/>
              </a:rPr>
              <a:pPr/>
              <a:t>18</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6082"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Deletion of Courses</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“Deleting Subjects” Screen-</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46083" name="Rectangle 6"/>
          <p:cNvSpPr>
            <a:spLocks noChangeArrowheads="1"/>
          </p:cNvSpPr>
          <p:nvPr/>
        </p:nvSpPr>
        <p:spPr bwMode="auto">
          <a:xfrm>
            <a:off x="4932363" y="1989138"/>
            <a:ext cx="3887787"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Registering/Checking Courses / Deleting Subjects</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6084" name="Text Box 17"/>
          <p:cNvSpPr txBox="1">
            <a:spLocks noChangeArrowheads="1"/>
          </p:cNvSpPr>
          <p:nvPr/>
        </p:nvSpPr>
        <p:spPr bwMode="auto">
          <a:xfrm>
            <a:off x="4932363" y="2492896"/>
            <a:ext cx="3456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confirming the contents of the subject you wish to delete, press the “Delete”.</a:t>
            </a: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The registered information will be deleted.</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6086" name="Rectangle 11"/>
          <p:cNvSpPr>
            <a:spLocks noChangeArrowheads="1"/>
          </p:cNvSpPr>
          <p:nvPr/>
        </p:nvSpPr>
        <p:spPr bwMode="auto">
          <a:xfrm>
            <a:off x="634997" y="4130675"/>
            <a:ext cx="768353" cy="287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6087" name="Line 1037"/>
          <p:cNvSpPr>
            <a:spLocks noChangeShapeType="1"/>
          </p:cNvSpPr>
          <p:nvPr/>
        </p:nvSpPr>
        <p:spPr bwMode="auto">
          <a:xfrm flipV="1">
            <a:off x="1403351" y="2781300"/>
            <a:ext cx="3600450" cy="1493068"/>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47883" t="33989" r="28688" b="11187"/>
          <a:stretch/>
        </p:blipFill>
        <p:spPr>
          <a:xfrm>
            <a:off x="755576" y="1700807"/>
            <a:ext cx="3384376" cy="4452571"/>
          </a:xfrm>
          <a:prstGeom prst="rect">
            <a:avLst/>
          </a:prstGeom>
        </p:spPr>
      </p:pic>
      <p:sp>
        <p:nvSpPr>
          <p:cNvPr id="4812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12104C7-D05E-4B88-B23A-FD394CCBCD62}" type="slidenum">
              <a:rPr kumimoji="0" lang="ja-JP" altLang="en-US" sz="1200">
                <a:solidFill>
                  <a:schemeClr val="tx1"/>
                </a:solidFill>
                <a:latin typeface="メイリオ" pitchFamily="50" charset="-128"/>
                <a:ea typeface="メイリオ" pitchFamily="50" charset="-128"/>
                <a:cs typeface="メイリオ" pitchFamily="50" charset="-128"/>
              </a:rPr>
              <a:pPr/>
              <a:t>19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8130"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Deletion of Courses</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48131" name="Rectangle 20"/>
          <p:cNvSpPr>
            <a:spLocks noChangeArrowheads="1"/>
          </p:cNvSpPr>
          <p:nvPr/>
        </p:nvSpPr>
        <p:spPr bwMode="auto">
          <a:xfrm>
            <a:off x="4643438" y="1844675"/>
            <a:ext cx="3743325" cy="2769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9075" indent="-2190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“Registering/Checking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8132" name="Text Box 17"/>
          <p:cNvSpPr txBox="1">
            <a:spLocks noChangeArrowheads="1"/>
          </p:cNvSpPr>
          <p:nvPr/>
        </p:nvSpPr>
        <p:spPr bwMode="auto">
          <a:xfrm>
            <a:off x="4643438" y="2348880"/>
            <a:ext cx="3743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The subject whose registration was deleted will disappear from the “Registering/Checking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14" name="AutoShape 34"/>
          <p:cNvSpPr>
            <a:spLocks noChangeArrowheads="1"/>
          </p:cNvSpPr>
          <p:nvPr/>
        </p:nvSpPr>
        <p:spPr bwMode="auto">
          <a:xfrm>
            <a:off x="705673" y="3887112"/>
            <a:ext cx="3247292"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en-US" altLang="ja-JP" sz="3200" dirty="0">
                <a:latin typeface="メイリオ" pitchFamily="50" charset="-128"/>
                <a:ea typeface="メイリオ" pitchFamily="50" charset="-128"/>
                <a:cs typeface="メイリオ" pitchFamily="50" charset="-128"/>
              </a:rPr>
              <a:t>Contents</a:t>
            </a:r>
            <a:endParaRPr lang="ja-JP" altLang="en-US" sz="3200" dirty="0">
              <a:latin typeface="メイリオ" pitchFamily="50" charset="-128"/>
              <a:ea typeface="メイリオ" pitchFamily="50" charset="-128"/>
              <a:cs typeface="メイリオ" pitchFamily="50" charset="-128"/>
            </a:endParaRP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solidFill>
                  <a:srgbClr val="FF0000"/>
                </a:solidFill>
                <a:latin typeface="メイリオ" pitchFamily="50" charset="-128"/>
                <a:ea typeface="メイリオ" pitchFamily="50" charset="-128"/>
                <a:cs typeface="メイリオ" pitchFamily="50" charset="-128"/>
              </a:rPr>
              <a:t>○ </a:t>
            </a:r>
            <a:r>
              <a:rPr lang="en-US" altLang="ja-JP" sz="3200" dirty="0">
                <a:solidFill>
                  <a:srgbClr val="FF0000"/>
                </a:solidFill>
                <a:latin typeface="メイリオ" pitchFamily="50" charset="-128"/>
                <a:ea typeface="メイリオ" pitchFamily="50" charset="-128"/>
                <a:cs typeface="メイリオ" pitchFamily="50" charset="-128"/>
              </a:rPr>
              <a:t>Access to “MOMIJI”</a:t>
            </a:r>
            <a:endParaRPr lang="ja-JP" altLang="en-US" sz="3200" dirty="0">
              <a:solidFill>
                <a:srgbClr val="FF0000"/>
              </a:solidFill>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latin typeface="メイリオ" pitchFamily="50" charset="-128"/>
                <a:ea typeface="メイリオ" pitchFamily="50" charset="-128"/>
                <a:cs typeface="メイリオ" pitchFamily="50" charset="-128"/>
              </a:rPr>
              <a:t>○ </a:t>
            </a:r>
            <a:r>
              <a:rPr lang="en-US" altLang="ja-JP" sz="3200" dirty="0">
                <a:latin typeface="メイリオ" pitchFamily="50" charset="-128"/>
                <a:ea typeface="メイリオ" pitchFamily="50" charset="-128"/>
                <a:cs typeface="メイリオ" pitchFamily="50" charset="-128"/>
              </a:rPr>
              <a:t>Course Registration</a:t>
            </a:r>
            <a:endParaRPr lang="ja-JP" altLang="en-US"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1700808"/>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3"/>
          <a:srcRect l="39874" t="35317" r="14750" b="21791"/>
          <a:stretch/>
        </p:blipFill>
        <p:spPr>
          <a:xfrm>
            <a:off x="869647" y="1745832"/>
            <a:ext cx="3785768" cy="1671568"/>
          </a:xfrm>
          <a:prstGeom prst="rect">
            <a:avLst/>
          </a:prstGeom>
        </p:spPr>
      </p:pic>
      <p:pic>
        <p:nvPicPr>
          <p:cNvPr id="22" name="図 21"/>
          <p:cNvPicPr>
            <a:picLocks noChangeAspect="1"/>
          </p:cNvPicPr>
          <p:nvPr/>
        </p:nvPicPr>
        <p:blipFill rotWithShape="1">
          <a:blip r:embed="rId4"/>
          <a:srcRect l="16401" t="23701" r="24881" b="13530"/>
          <a:stretch/>
        </p:blipFill>
        <p:spPr>
          <a:xfrm>
            <a:off x="864118" y="3571855"/>
            <a:ext cx="3310489" cy="1800597"/>
          </a:xfrm>
          <a:prstGeom prst="rect">
            <a:avLst/>
          </a:prstGeom>
        </p:spPr>
      </p:pic>
      <p:sp>
        <p:nvSpPr>
          <p:cNvPr id="50199" name="AutoShape 5"/>
          <p:cNvSpPr>
            <a:spLocks noChangeArrowheads="1"/>
          </p:cNvSpPr>
          <p:nvPr/>
        </p:nvSpPr>
        <p:spPr bwMode="auto">
          <a:xfrm>
            <a:off x="731698" y="3417400"/>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5017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D45BB0BC-4F4B-4B42-AA81-AD6DEA7A8782}" type="slidenum">
              <a:rPr kumimoji="0" lang="ja-JP" altLang="en-US" sz="1200">
                <a:solidFill>
                  <a:schemeClr val="tx1"/>
                </a:solidFill>
                <a:latin typeface="メイリオ" pitchFamily="50" charset="-128"/>
                <a:ea typeface="メイリオ" pitchFamily="50" charset="-128"/>
                <a:cs typeface="メイリオ" pitchFamily="50" charset="-128"/>
              </a:rPr>
              <a:pPr/>
              <a:t>20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0178" name="Rectangle 11"/>
          <p:cNvSpPr>
            <a:spLocks noChangeArrowheads="1"/>
          </p:cNvSpPr>
          <p:nvPr/>
        </p:nvSpPr>
        <p:spPr bwMode="auto">
          <a:xfrm>
            <a:off x="2725745" y="2660307"/>
            <a:ext cx="1929670" cy="14038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79" name="Rectangle 8"/>
          <p:cNvSpPr>
            <a:spLocks noChangeArrowheads="1"/>
          </p:cNvSpPr>
          <p:nvPr/>
        </p:nvSpPr>
        <p:spPr bwMode="auto">
          <a:xfrm>
            <a:off x="5364163" y="1916113"/>
            <a:ext cx="309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50180" name="Text Box 17"/>
          <p:cNvSpPr txBox="1">
            <a:spLocks noChangeArrowheads="1"/>
          </p:cNvSpPr>
          <p:nvPr/>
        </p:nvSpPr>
        <p:spPr bwMode="auto">
          <a:xfrm>
            <a:off x="5003800" y="1700808"/>
            <a:ext cx="381667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This message will be displayed when you cannot take the course as a result of a drawing, and if you have not checked the drawing result yet. After checking the Day of the Week, Time Period and Subject Name, press the “Check”. </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(If the 1Term or 2Term tab is selected, information on the courses that can be registered for the First Semester will be displayed. If the 3Term or 4Term tab is selected, information on courses that can be registered for the Second Semester will be displayed.)</a:t>
            </a:r>
            <a:endParaRPr lang="ja-JP" altLang="en-US" sz="1200" dirty="0">
              <a:solidFill>
                <a:srgbClr val="FF0000"/>
              </a:solidFill>
              <a:latin typeface="メイリオ" pitchFamily="50" charset="-128"/>
              <a:ea typeface="メイリオ" pitchFamily="50" charset="-128"/>
              <a:cs typeface="メイリオ" pitchFamily="50" charset="-128"/>
            </a:endParaRPr>
          </a:p>
        </p:txBody>
      </p:sp>
      <p:sp>
        <p:nvSpPr>
          <p:cNvPr id="50181" name="Text Box 12"/>
          <p:cNvSpPr txBox="1">
            <a:spLocks noChangeArrowheads="1"/>
          </p:cNvSpPr>
          <p:nvPr/>
        </p:nvSpPr>
        <p:spPr bwMode="auto">
          <a:xfrm>
            <a:off x="5003800" y="5805264"/>
            <a:ext cx="3888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Intensive Courses are listed under the timetable.</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182" name="Line 1037"/>
          <p:cNvSpPr>
            <a:spLocks noChangeShapeType="1"/>
          </p:cNvSpPr>
          <p:nvPr/>
        </p:nvSpPr>
        <p:spPr bwMode="auto">
          <a:xfrm>
            <a:off x="4307028" y="4472153"/>
            <a:ext cx="696774" cy="135920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3" name="Text Box 17"/>
          <p:cNvSpPr txBox="1">
            <a:spLocks noChangeArrowheads="1"/>
          </p:cNvSpPr>
          <p:nvPr/>
        </p:nvSpPr>
        <p:spPr bwMode="auto">
          <a:xfrm>
            <a:off x="5003801" y="3769097"/>
            <a:ext cx="3960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Pressing here will display specific course information of the liberal arts education program.</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50190" name="Rectangle 11"/>
          <p:cNvSpPr>
            <a:spLocks noChangeArrowheads="1"/>
          </p:cNvSpPr>
          <p:nvPr/>
        </p:nvSpPr>
        <p:spPr bwMode="auto">
          <a:xfrm>
            <a:off x="821969" y="3959323"/>
            <a:ext cx="3375012" cy="53724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1" name="Rectangle 11"/>
          <p:cNvSpPr>
            <a:spLocks noChangeArrowheads="1"/>
          </p:cNvSpPr>
          <p:nvPr/>
        </p:nvSpPr>
        <p:spPr bwMode="auto">
          <a:xfrm>
            <a:off x="807308" y="2291850"/>
            <a:ext cx="2952750" cy="21694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3" name="Rectangle 1026"/>
          <p:cNvSpPr txBox="1">
            <a:spLocks noChangeArrowheads="1"/>
          </p:cNvSpPr>
          <p:nvPr/>
        </p:nvSpPr>
        <p:spPr bwMode="auto">
          <a:xfrm>
            <a:off x="684213" y="403200"/>
            <a:ext cx="806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marL="609600" indent="-609600">
              <a:lnSpc>
                <a:spcPct val="90000"/>
              </a:lnSpc>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	Supplementary Notes regarding Course Registration</a:t>
            </a:r>
            <a:endParaRPr lang="ja-JP" altLang="en-US" sz="3200" dirty="0">
              <a:solidFill>
                <a:schemeClr val="tx1"/>
              </a:solidFill>
              <a:latin typeface="メイリオ" pitchFamily="50" charset="-128"/>
              <a:ea typeface="メイリオ" pitchFamily="50" charset="-128"/>
              <a:cs typeface="メイリオ" pitchFamily="50" charset="-128"/>
            </a:endParaRPr>
          </a:p>
        </p:txBody>
      </p:sp>
      <p:sp>
        <p:nvSpPr>
          <p:cNvPr id="50189" name="Line 1037"/>
          <p:cNvSpPr>
            <a:spLocks noChangeShapeType="1"/>
          </p:cNvSpPr>
          <p:nvPr/>
        </p:nvSpPr>
        <p:spPr bwMode="auto">
          <a:xfrm>
            <a:off x="4174606" y="2800690"/>
            <a:ext cx="829193" cy="115863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50188" name="Line 1037"/>
          <p:cNvSpPr>
            <a:spLocks noChangeShapeType="1"/>
          </p:cNvSpPr>
          <p:nvPr/>
        </p:nvSpPr>
        <p:spPr bwMode="auto">
          <a:xfrm flipV="1">
            <a:off x="3760058" y="2205038"/>
            <a:ext cx="1243743" cy="25241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pic>
        <p:nvPicPr>
          <p:cNvPr id="23" name="図 22"/>
          <p:cNvPicPr>
            <a:picLocks noChangeAspect="1"/>
          </p:cNvPicPr>
          <p:nvPr/>
        </p:nvPicPr>
        <p:blipFill rotWithShape="1">
          <a:blip r:embed="rId5"/>
          <a:srcRect l="10582" t="39362" r="27090" b="11524"/>
          <a:stretch/>
        </p:blipFill>
        <p:spPr>
          <a:xfrm>
            <a:off x="5148064" y="4299772"/>
            <a:ext cx="3195362" cy="15027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 name="Rectangle 1026"/>
          <p:cNvSpPr txBox="1">
            <a:spLocks noChangeArrowheads="1"/>
          </p:cNvSpPr>
          <p:nvPr/>
        </p:nvSpPr>
        <p:spPr bwMode="auto">
          <a:xfrm>
            <a:off x="684213" y="403200"/>
            <a:ext cx="8280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marL="609600" indent="-609600">
              <a:lnSpc>
                <a:spcPct val="90000"/>
              </a:lnSpc>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	Supplementary Notes regarding Course Registration (2)</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Text Box 17"/>
          <p:cNvSpPr txBox="1">
            <a:spLocks noChangeArrowheads="1"/>
          </p:cNvSpPr>
          <p:nvPr/>
        </p:nvSpPr>
        <p:spPr bwMode="auto">
          <a:xfrm>
            <a:off x="684213" y="1656455"/>
            <a:ext cx="806425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Liberal arts education courses may not be registered for from “My MOMIJI” even during the registration period, for various reasons, which include the following:</a:t>
            </a:r>
          </a:p>
          <a:p>
            <a:pPr marL="133350" indent="-13335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As a result of various checks for registration limitations, you are judged to be unable to take the course (the relevant error message(s) will be displayed on the screen.)</a:t>
            </a:r>
          </a:p>
          <a:p>
            <a:pPr marL="133350" indent="-13335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You were not selected in the drawing that was held to decide who can take the subject, or the class number limit has been exceeded.</a:t>
            </a:r>
          </a:p>
          <a:p>
            <a:pPr marL="133350" indent="-13335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The subject is specified for you to take based on the designated class schedule and requires students to attend its first class as a condition for its registration. </a:t>
            </a:r>
          </a:p>
          <a:p>
            <a:pPr marL="133350" indent="-133350">
              <a:spcBef>
                <a:spcPct val="0"/>
              </a:spcBef>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For further information concerning the registration procedure for each course category, please refer to “MOMIJI Top → Academic Support → Liberal Arts Education”. More detailed information on each course is available by selecting “My MOMIJI → Syllabus → Browsing Syllabus”.</a:t>
            </a: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Website of Liberal Arts Education</a:t>
            </a:r>
          </a:p>
          <a:p>
            <a:pPr>
              <a:spcBef>
                <a:spcPct val="0"/>
              </a:spcBef>
            </a:pPr>
            <a:r>
              <a:rPr lang="ja-JP" altLang="en-US" sz="1200" dirty="0">
                <a:solidFill>
                  <a:schemeClr val="tx1"/>
                </a:solidFill>
                <a:latin typeface="メイリオ" pitchFamily="50" charset="-128"/>
                <a:ea typeface="メイリオ" pitchFamily="50" charset="-128"/>
                <a:cs typeface="メイリオ"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(MOMIJI Top → Academic Support → Liberal Arts Education → Procedures in Liberal Arts Education)</a:t>
            </a:r>
          </a:p>
          <a:p>
            <a:pPr>
              <a:spcBef>
                <a:spcPct val="0"/>
              </a:spcBef>
            </a:pPr>
            <a:r>
              <a:rPr lang="ja-JP" altLang="en-US" sz="1200" dirty="0">
                <a:solidFill>
                  <a:schemeClr val="tx1"/>
                </a:solidFill>
                <a:latin typeface="メイリオ" pitchFamily="50" charset="-128"/>
                <a:ea typeface="メイリオ" pitchFamily="50" charset="-128"/>
                <a:cs typeface="メイリオ" pitchFamily="50" charset="-128"/>
              </a:rPr>
              <a:t>　</a:t>
            </a:r>
            <a:endParaRPr lang="en-US" altLang="ja-JP" sz="12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200" dirty="0">
                <a:solidFill>
                  <a:schemeClr val="tx1"/>
                </a:solidFill>
                <a:latin typeface="メイリオ" pitchFamily="50" charset="-128"/>
                <a:ea typeface="メイリオ" pitchFamily="50" charset="-128"/>
                <a:cs typeface="メイリオ" pitchFamily="50" charset="-128"/>
              </a:rPr>
              <a:t>　</a:t>
            </a:r>
            <a:r>
              <a:rPr lang="en-US" altLang="ja-JP" sz="1200" dirty="0">
                <a:solidFill>
                  <a:schemeClr val="tx1"/>
                </a:solidFill>
                <a:latin typeface="メイリオ" pitchFamily="50" charset="-128"/>
                <a:ea typeface="メイリオ" pitchFamily="50" charset="-128"/>
                <a:cs typeface="メイリオ" pitchFamily="50" charset="-128"/>
              </a:rPr>
              <a:t>URL: </a:t>
            </a:r>
            <a:r>
              <a:rPr lang="en-US" altLang="ja-JP" sz="1200" dirty="0">
                <a:solidFill>
                  <a:schemeClr val="tx1"/>
                </a:solidFill>
                <a:latin typeface="メイリオ" pitchFamily="50" charset="-128"/>
                <a:ea typeface="メイリオ" pitchFamily="50" charset="-128"/>
                <a:cs typeface="メイリオ" pitchFamily="50" charset="-128"/>
                <a:hlinkClick r:id="rId3"/>
              </a:rPr>
              <a:t>https://momiji.hiroshima-u.ac.jp/momiji-top/en/learning/kyouyou/procedure.html</a:t>
            </a:r>
            <a:endParaRPr lang="en-US" altLang="ja-JP" sz="1200"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cannot register for courses and you do not understand the reason, please contact the Education Promotion Group (person in charge of liberal arts education) on the 1st floor of the administration building of the School of Integrated Arts within the course registration period.</a:t>
            </a:r>
          </a:p>
          <a:p>
            <a:pPr>
              <a:spcBef>
                <a:spcPct val="0"/>
              </a:spcBef>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cannot register for specialized education courses through My MOMIJI, please contact the support office of the school/graduate school that offers these courses.</a:t>
            </a:r>
          </a:p>
        </p:txBody>
      </p:sp>
    </p:spTree>
    <p:extLst>
      <p:ext uri="{BB962C8B-B14F-4D97-AF65-F5344CB8AC3E}">
        <p14:creationId xmlns:p14="http://schemas.microsoft.com/office/powerpoint/2010/main" val="392140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2115" t="31109" r="44193" b="19116"/>
          <a:stretch/>
        </p:blipFill>
        <p:spPr>
          <a:xfrm>
            <a:off x="658426" y="1871368"/>
            <a:ext cx="8085103" cy="4214055"/>
          </a:xfrm>
          <a:prstGeom prst="rect">
            <a:avLst/>
          </a:prstGeom>
        </p:spPr>
      </p:pic>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2226" name="Rectangle 1026"/>
          <p:cNvSpPr>
            <a:spLocks noChangeArrowheads="1"/>
          </p:cNvSpPr>
          <p:nvPr/>
        </p:nvSpPr>
        <p:spPr bwMode="auto">
          <a:xfrm>
            <a:off x="684213" y="720000"/>
            <a:ext cx="77422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 Logout from My MOMIJI</a:t>
            </a:r>
            <a:endParaRPr lang="ja-JP" altLang="en-US" sz="3200" dirty="0">
              <a:solidFill>
                <a:schemeClr val="tx1"/>
              </a:solidFill>
              <a:latin typeface="メイリオ" pitchFamily="50" charset="-128"/>
              <a:ea typeface="メイリオ" pitchFamily="50" charset="-128"/>
              <a:cs typeface="メイリオ" pitchFamily="50" charset="-128"/>
            </a:endParaRPr>
          </a:p>
        </p:txBody>
      </p:sp>
      <p:sp>
        <p:nvSpPr>
          <p:cNvPr id="52227" name="Line 1037"/>
          <p:cNvSpPr>
            <a:spLocks noChangeShapeType="1"/>
          </p:cNvSpPr>
          <p:nvPr/>
        </p:nvSpPr>
        <p:spPr bwMode="auto">
          <a:xfrm flipH="1">
            <a:off x="7524750" y="2060574"/>
            <a:ext cx="784916" cy="68472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8" name="Line 1037"/>
          <p:cNvSpPr>
            <a:spLocks noChangeShapeType="1"/>
          </p:cNvSpPr>
          <p:nvPr/>
        </p:nvSpPr>
        <p:spPr bwMode="auto">
          <a:xfrm>
            <a:off x="7524750" y="2745296"/>
            <a:ext cx="0" cy="6116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9" name="Rectangle 11"/>
          <p:cNvSpPr>
            <a:spLocks noChangeArrowheads="1"/>
          </p:cNvSpPr>
          <p:nvPr/>
        </p:nvSpPr>
        <p:spPr bwMode="auto">
          <a:xfrm>
            <a:off x="7102797" y="3375074"/>
            <a:ext cx="1511300" cy="3077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Logout</a:t>
            </a: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52230" name="Text Box 17"/>
          <p:cNvSpPr txBox="1">
            <a:spLocks noChangeArrowheads="1"/>
          </p:cNvSpPr>
          <p:nvPr/>
        </p:nvSpPr>
        <p:spPr bwMode="auto">
          <a:xfrm>
            <a:off x="6948264" y="3679874"/>
            <a:ext cx="2025749" cy="307777"/>
          </a:xfrm>
          <a:prstGeom prst="rect">
            <a:avLst/>
          </a:prstGeom>
          <a:solidFill>
            <a:schemeClr val="bg1"/>
          </a:solidFill>
          <a:ln>
            <a:noFill/>
          </a:ln>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“Logout”.</a:t>
            </a:r>
            <a:endParaRPr lang="ja-JP" altLang="en-US" dirty="0">
              <a:solidFill>
                <a:schemeClr val="tx1"/>
              </a:solidFill>
              <a:latin typeface="メイリオ" pitchFamily="50" charset="-128"/>
              <a:ea typeface="メイリオ" pitchFamily="50" charset="-128"/>
              <a:cs typeface="メイリオ" pitchFamily="50" charset="-128"/>
            </a:endParaRPr>
          </a:p>
        </p:txBody>
      </p:sp>
      <p:sp>
        <p:nvSpPr>
          <p:cNvPr id="52233" name="Rectangle 11"/>
          <p:cNvSpPr>
            <a:spLocks noChangeArrowheads="1"/>
          </p:cNvSpPr>
          <p:nvPr/>
        </p:nvSpPr>
        <p:spPr bwMode="auto">
          <a:xfrm>
            <a:off x="8251101" y="1773237"/>
            <a:ext cx="503237"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3"/>
          <p:cNvSpPr>
            <a:spLocks noGrp="1"/>
          </p:cNvSpPr>
          <p:nvPr>
            <p:ph type="title"/>
          </p:nvPr>
        </p:nvSpPr>
        <p:spPr>
          <a:xfrm>
            <a:off x="574675" y="403200"/>
            <a:ext cx="8001000" cy="1216025"/>
          </a:xfrm>
        </p:spPr>
        <p:txBody>
          <a:bodyPr anchor="t"/>
          <a:lstStyle/>
          <a:p>
            <a:r>
              <a:rPr lang="en-US" altLang="ja-JP" sz="3200" dirty="0"/>
              <a:t>Summary</a:t>
            </a:r>
            <a:br>
              <a:rPr lang="en-US" altLang="ja-JP" sz="3600" dirty="0"/>
            </a:br>
            <a:r>
              <a:rPr lang="ja-JP" altLang="en-US" sz="2400" dirty="0"/>
              <a:t>　</a:t>
            </a:r>
            <a:r>
              <a:rPr lang="en-US" altLang="ja-JP" sz="2000" dirty="0"/>
              <a:t>–Notes of Importance regarding Course Registration-</a:t>
            </a:r>
            <a:endParaRPr lang="ja-JP" altLang="en-US" sz="1600" dirty="0">
              <a:latin typeface="メイリオ" pitchFamily="50" charset="-128"/>
              <a:ea typeface="メイリオ" pitchFamily="50" charset="-128"/>
              <a:cs typeface="メイリオ" pitchFamily="50" charset="-128"/>
            </a:endParaRPr>
          </a:p>
        </p:txBody>
      </p:sp>
      <p:sp>
        <p:nvSpPr>
          <p:cNvPr id="62466" name="コンテンツ プレースホルダー 4"/>
          <p:cNvSpPr>
            <a:spLocks noGrp="1"/>
          </p:cNvSpPr>
          <p:nvPr>
            <p:ph idx="1"/>
          </p:nvPr>
        </p:nvSpPr>
        <p:spPr>
          <a:xfrm>
            <a:off x="565150" y="1752600"/>
            <a:ext cx="8145463" cy="4895850"/>
          </a:xfrm>
        </p:spPr>
        <p:txBody>
          <a:bodyPr/>
          <a:lstStyle/>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To log in to My MOMIJI, you need your HU ID and HU Password.</a:t>
            </a:r>
          </a:p>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In the first term registration period, you can register for all courses that begin in the first semester. In the second term registration period, in principle, you can modify the registration of courses which begin from second term to the end of First semester. (The same holds true to the second semester.)</a:t>
            </a:r>
          </a:p>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Depending on the school/graduate school, there may be other notes of importance regarding the registration procedure.</a:t>
            </a:r>
          </a:p>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Be sure to check the registration status during the course registration checking and modification periods. In particular, please be aware of the results of the drawing held to decide who can take the course.</a:t>
            </a:r>
          </a:p>
          <a:p>
            <a:pPr marL="0" indent="0">
              <a:buNone/>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438150" lvl="1" indent="0">
              <a:buFont typeface="Wingdings" pitchFamily="2" charset="2"/>
              <a:buNone/>
            </a:pPr>
            <a:endParaRPr lang="ja-JP" altLang="en-US" sz="1800" dirty="0">
              <a:latin typeface="メイリオ" pitchFamily="50" charset="-128"/>
              <a:ea typeface="メイリオ" pitchFamily="50" charset="-128"/>
              <a:cs typeface="メイリオ" pitchFamily="50" charset="-128"/>
            </a:endParaRPr>
          </a:p>
        </p:txBody>
      </p:sp>
      <p:sp>
        <p:nvSpPr>
          <p:cNvPr id="6246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96F75D3-B658-4D9A-8485-DEFE0B739904}" type="slidenum">
              <a:rPr kumimoji="0" lang="ja-JP" altLang="en-US" sz="1200">
                <a:solidFill>
                  <a:schemeClr val="tx1"/>
                </a:solidFill>
                <a:latin typeface="メイリオ" pitchFamily="50" charset="-128"/>
                <a:ea typeface="メイリオ" pitchFamily="50" charset="-128"/>
                <a:cs typeface="メイリオ" pitchFamily="50" charset="-128"/>
              </a:rPr>
              <a:pPr/>
              <a:t>23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350580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3"/>
          <p:cNvSpPr>
            <a:spLocks noGrp="1"/>
          </p:cNvSpPr>
          <p:nvPr>
            <p:ph type="title"/>
          </p:nvPr>
        </p:nvSpPr>
        <p:spPr>
          <a:xfrm>
            <a:off x="574675" y="720001"/>
            <a:ext cx="8001000" cy="764784"/>
          </a:xfrm>
        </p:spPr>
        <p:txBody>
          <a:bodyPr anchor="t"/>
          <a:lstStyle/>
          <a:p>
            <a:r>
              <a:rPr lang="en-US" altLang="ja-JP" sz="3200" dirty="0"/>
              <a:t>Contact Information</a:t>
            </a:r>
            <a:endParaRPr lang="ja-JP" altLang="en-US" sz="3200" dirty="0">
              <a:latin typeface="メイリオ" pitchFamily="50" charset="-128"/>
              <a:ea typeface="メイリオ" pitchFamily="50" charset="-128"/>
              <a:cs typeface="メイリオ" pitchFamily="50" charset="-128"/>
            </a:endParaRPr>
          </a:p>
        </p:txBody>
      </p:sp>
      <p:sp>
        <p:nvSpPr>
          <p:cNvPr id="64514" name="コンテンツ プレースホルダー 4"/>
          <p:cNvSpPr>
            <a:spLocks noGrp="1"/>
          </p:cNvSpPr>
          <p:nvPr>
            <p:ph idx="1"/>
          </p:nvPr>
        </p:nvSpPr>
        <p:spPr>
          <a:xfrm>
            <a:off x="611188" y="1700213"/>
            <a:ext cx="8137525" cy="4465637"/>
          </a:xfrm>
        </p:spPr>
        <p:txBody>
          <a:bodyPr/>
          <a:lstStyle/>
          <a:p>
            <a:pPr marL="0" indent="0">
              <a:buNone/>
            </a:pPr>
            <a:r>
              <a:rPr lang="en-US" altLang="ja-JP" sz="2000" dirty="0"/>
              <a:t>If you have questions regarding course registration requirements, contact:</a:t>
            </a:r>
            <a:endParaRPr lang="en-US" altLang="ja-JP" sz="2000" dirty="0">
              <a:latin typeface="メイリオ" pitchFamily="50" charset="-128"/>
              <a:ea typeface="メイリオ" pitchFamily="50" charset="-128"/>
              <a:cs typeface="メイリオ" pitchFamily="50" charset="-128"/>
            </a:endParaRPr>
          </a:p>
          <a:p>
            <a:pPr marL="809625" lvl="1" indent="-339725">
              <a:buNone/>
            </a:pPr>
            <a:r>
              <a:rPr lang="ja-JP" altLang="en-US" sz="1800" b="1" dirty="0">
                <a:solidFill>
                  <a:srgbClr val="C00000"/>
                </a:solidFill>
                <a:latin typeface="メイリオ" pitchFamily="50" charset="-128"/>
                <a:ea typeface="メイリオ" pitchFamily="50" charset="-128"/>
                <a:cs typeface="メイリオ" pitchFamily="50" charset="-128"/>
                <a:sym typeface="Wingdings 2"/>
              </a:rPr>
              <a:t></a:t>
            </a:r>
            <a:r>
              <a:rPr lang="en-US" altLang="ja-JP" sz="1800" dirty="0">
                <a:latin typeface="メイリオ" pitchFamily="50" charset="-128"/>
                <a:ea typeface="メイリオ" pitchFamily="50" charset="-128"/>
                <a:cs typeface="メイリオ" pitchFamily="50" charset="-128"/>
                <a:sym typeface="Wingdings 2"/>
              </a:rPr>
              <a:t>	</a:t>
            </a:r>
            <a:r>
              <a:rPr lang="en-US" altLang="ja-JP" sz="1800" dirty="0"/>
              <a:t>Support office ((person in charge of student support) of your school/graduate school</a:t>
            </a:r>
            <a:r>
              <a:rPr lang="ja-JP" altLang="en-US" sz="1800" dirty="0">
                <a:latin typeface="メイリオ" pitchFamily="50" charset="-128"/>
                <a:ea typeface="メイリオ" pitchFamily="50" charset="-128"/>
                <a:cs typeface="メイリオ" pitchFamily="50" charset="-128"/>
              </a:rPr>
              <a:t>）</a:t>
            </a:r>
            <a:endParaRPr lang="en-US" altLang="ja-JP" sz="1800" dirty="0">
              <a:latin typeface="メイリオ" pitchFamily="50" charset="-128"/>
              <a:ea typeface="メイリオ" pitchFamily="50" charset="-128"/>
              <a:cs typeface="メイリオ" pitchFamily="50" charset="-128"/>
            </a:endParaRPr>
          </a:p>
          <a:p>
            <a:pPr marL="0" indent="0">
              <a:buNone/>
            </a:pPr>
            <a:r>
              <a:rPr lang="en-US" altLang="ja-JP" sz="2000" dirty="0"/>
              <a:t>If you cannot register for courses and you have questions</a:t>
            </a:r>
            <a:endParaRPr lang="en-US" altLang="ja-JP" sz="2000" dirty="0">
              <a:latin typeface="メイリオ" pitchFamily="50" charset="-128"/>
              <a:ea typeface="メイリオ" pitchFamily="50" charset="-128"/>
              <a:cs typeface="メイリオ" pitchFamily="50" charset="-128"/>
            </a:endParaRPr>
          </a:p>
          <a:p>
            <a:pPr marL="809625" lvl="1" indent="-339725">
              <a:buNone/>
            </a:pPr>
            <a:r>
              <a:rPr lang="ja-JP" altLang="en-US" sz="1800" b="1" dirty="0">
                <a:solidFill>
                  <a:srgbClr val="C00000"/>
                </a:solidFill>
                <a:latin typeface="メイリオ" pitchFamily="50" charset="-128"/>
                <a:ea typeface="メイリオ" pitchFamily="50" charset="-128"/>
                <a:cs typeface="メイリオ" pitchFamily="50" charset="-128"/>
                <a:sym typeface="Wingdings 2"/>
              </a:rPr>
              <a:t></a:t>
            </a:r>
            <a:r>
              <a:rPr lang="en-US" altLang="ja-JP" sz="1800" b="1" dirty="0">
                <a:solidFill>
                  <a:srgbClr val="C00000"/>
                </a:solidFill>
                <a:latin typeface="メイリオ" pitchFamily="50" charset="-128"/>
                <a:ea typeface="メイリオ" pitchFamily="50" charset="-128"/>
                <a:cs typeface="メイリオ" pitchFamily="50" charset="-128"/>
                <a:sym typeface="Wingdings 2"/>
              </a:rPr>
              <a:t>	</a:t>
            </a:r>
            <a:r>
              <a:rPr lang="en-US" altLang="ja-JP" sz="1800" dirty="0">
                <a:latin typeface="メイリオ" pitchFamily="50" charset="-128"/>
                <a:ea typeface="メイリオ" pitchFamily="50" charset="-128"/>
                <a:cs typeface="メイリオ" pitchFamily="50" charset="-128"/>
              </a:rPr>
              <a:t>About liberal arts education courses, contact:</a:t>
            </a:r>
            <a:endParaRPr lang="ja-JP" altLang="ja-JP" sz="1800" dirty="0">
              <a:latin typeface="メイリオ" pitchFamily="50" charset="-128"/>
              <a:ea typeface="メイリオ" pitchFamily="50" charset="-128"/>
              <a:cs typeface="メイリオ" pitchFamily="50" charset="-128"/>
            </a:endParaRPr>
          </a:p>
          <a:p>
            <a:pPr marL="1247775" lvl="2" indent="-339725">
              <a:buNone/>
            </a:pPr>
            <a:r>
              <a:rPr lang="ja-JP" altLang="en-US" sz="1800" dirty="0">
                <a:latin typeface="メイリオ" pitchFamily="50" charset="-128"/>
                <a:ea typeface="メイリオ" pitchFamily="50" charset="-128"/>
                <a:cs typeface="メイリオ" pitchFamily="50" charset="-128"/>
                <a:sym typeface="Symbol"/>
              </a:rPr>
              <a:t></a:t>
            </a:r>
            <a:r>
              <a:rPr lang="en-US" altLang="ja-JP" sz="1800" dirty="0">
                <a:latin typeface="メイリオ" pitchFamily="50" charset="-128"/>
                <a:ea typeface="メイリオ" pitchFamily="50" charset="-128"/>
                <a:cs typeface="メイリオ" pitchFamily="50" charset="-128"/>
                <a:sym typeface="Symbol"/>
              </a:rPr>
              <a:t>	</a:t>
            </a:r>
            <a:r>
              <a:rPr lang="en-US" altLang="ja-JP" sz="1800" dirty="0"/>
              <a:t>Education Promotion Group (person in charge of Liberal Arts Education)</a:t>
            </a:r>
          </a:p>
          <a:p>
            <a:pPr marL="809625" lvl="1" indent="-339725">
              <a:buNone/>
            </a:pPr>
            <a:r>
              <a:rPr lang="ja-JP" altLang="en-US" sz="1800" b="1" dirty="0">
                <a:solidFill>
                  <a:srgbClr val="C00000"/>
                </a:solidFill>
                <a:latin typeface="メイリオ" pitchFamily="50" charset="-128"/>
                <a:ea typeface="メイリオ" pitchFamily="50" charset="-128"/>
                <a:cs typeface="メイリオ" pitchFamily="50" charset="-128"/>
                <a:sym typeface="Wingdings 2"/>
              </a:rPr>
              <a:t></a:t>
            </a:r>
            <a:r>
              <a:rPr lang="en-US" altLang="ja-JP" sz="1800" b="1" dirty="0">
                <a:solidFill>
                  <a:srgbClr val="C00000"/>
                </a:solidFill>
                <a:latin typeface="メイリオ" pitchFamily="50" charset="-128"/>
                <a:ea typeface="メイリオ" pitchFamily="50" charset="-128"/>
                <a:cs typeface="メイリオ" pitchFamily="50" charset="-128"/>
                <a:sym typeface="Wingdings 2"/>
              </a:rPr>
              <a:t>	</a:t>
            </a:r>
            <a:r>
              <a:rPr lang="en-US" altLang="ja-JP" sz="1800" dirty="0">
                <a:latin typeface="メイリオ" pitchFamily="50" charset="-128"/>
                <a:ea typeface="メイリオ" pitchFamily="50" charset="-128"/>
                <a:cs typeface="メイリオ" pitchFamily="50" charset="-128"/>
              </a:rPr>
              <a:t>About other courses, contact:</a:t>
            </a:r>
            <a:endParaRPr lang="ja-JP" altLang="ja-JP" sz="1800" dirty="0">
              <a:latin typeface="メイリオ" pitchFamily="50" charset="-128"/>
              <a:ea typeface="メイリオ" pitchFamily="50" charset="-128"/>
              <a:cs typeface="メイリオ" pitchFamily="50" charset="-128"/>
            </a:endParaRPr>
          </a:p>
          <a:p>
            <a:pPr marL="1247775" lvl="2" indent="-339725">
              <a:buNone/>
            </a:pPr>
            <a:r>
              <a:rPr lang="ja-JP" altLang="en-US" sz="1800" dirty="0">
                <a:latin typeface="メイリオ" pitchFamily="50" charset="-128"/>
                <a:ea typeface="メイリオ" pitchFamily="50" charset="-128"/>
                <a:cs typeface="メイリオ" pitchFamily="50" charset="-128"/>
                <a:sym typeface="Symbol"/>
              </a:rPr>
              <a:t></a:t>
            </a:r>
            <a:r>
              <a:rPr lang="en-US" altLang="ja-JP" sz="1800" dirty="0">
                <a:latin typeface="メイリオ" pitchFamily="50" charset="-128"/>
                <a:ea typeface="メイリオ" pitchFamily="50" charset="-128"/>
                <a:cs typeface="メイリオ" pitchFamily="50" charset="-128"/>
                <a:sym typeface="Symbol"/>
              </a:rPr>
              <a:t>	</a:t>
            </a:r>
            <a:r>
              <a:rPr lang="en-US" altLang="ja-JP" sz="1800" dirty="0">
                <a:latin typeface="メイリオ" pitchFamily="50" charset="-128"/>
                <a:ea typeface="メイリオ" pitchFamily="50" charset="-128"/>
                <a:cs typeface="メイリオ" pitchFamily="50" charset="-128"/>
              </a:rPr>
              <a:t>Support office (person in charge of student support) for the school/graduate school that offers the courses in question </a:t>
            </a:r>
          </a:p>
        </p:txBody>
      </p:sp>
      <p:sp>
        <p:nvSpPr>
          <p:cNvPr id="6451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4BCA7C4-2F09-4AB9-8734-A9FA54545F62}" type="slidenum">
              <a:rPr kumimoji="0" lang="ja-JP" altLang="en-US" sz="1200">
                <a:solidFill>
                  <a:schemeClr val="tx1"/>
                </a:solidFill>
                <a:latin typeface="メイリオ" pitchFamily="50" charset="-128"/>
                <a:ea typeface="メイリオ" pitchFamily="50" charset="-128"/>
                <a:cs typeface="メイリオ" pitchFamily="50" charset="-128"/>
              </a:rPr>
              <a:pPr/>
              <a:t>24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タイトル 3"/>
          <p:cNvSpPr>
            <a:spLocks noGrp="1"/>
          </p:cNvSpPr>
          <p:nvPr>
            <p:ph type="title"/>
          </p:nvPr>
        </p:nvSpPr>
        <p:spPr>
          <a:xfrm>
            <a:off x="574675" y="720001"/>
            <a:ext cx="8001000" cy="764784"/>
          </a:xfrm>
        </p:spPr>
        <p:txBody>
          <a:bodyPr anchor="t"/>
          <a:lstStyle/>
          <a:p>
            <a:r>
              <a:rPr lang="en-US" altLang="ja-JP" sz="3200" dirty="0"/>
              <a:t>Contact Information</a:t>
            </a:r>
            <a:endParaRPr lang="ja-JP" altLang="en-US" sz="3200" dirty="0">
              <a:latin typeface="メイリオ" pitchFamily="50" charset="-128"/>
              <a:ea typeface="メイリオ" pitchFamily="50" charset="-128"/>
              <a:cs typeface="メイリオ" pitchFamily="50" charset="-128"/>
            </a:endParaRPr>
          </a:p>
        </p:txBody>
      </p:sp>
      <p:sp>
        <p:nvSpPr>
          <p:cNvPr id="66562" name="コンテンツ プレースホルダー 4"/>
          <p:cNvSpPr>
            <a:spLocks noGrp="1"/>
          </p:cNvSpPr>
          <p:nvPr>
            <p:ph idx="1"/>
          </p:nvPr>
        </p:nvSpPr>
        <p:spPr>
          <a:xfrm>
            <a:off x="609706" y="1700808"/>
            <a:ext cx="8505825" cy="4105275"/>
          </a:xfrm>
        </p:spPr>
        <p:txBody>
          <a:bodyPr/>
          <a:lstStyle/>
          <a:p>
            <a:pPr marL="0" indent="0">
              <a:buNone/>
            </a:pPr>
            <a:r>
              <a:rPr lang="en-US" altLang="ja-JP" sz="2000" dirty="0"/>
              <a:t>If you have other questions regarding the use of My MOMIJI, contact:</a:t>
            </a:r>
            <a:endParaRPr lang="en-US" altLang="ja-JP" sz="2000" dirty="0">
              <a:latin typeface="メイリオ" pitchFamily="50" charset="-128"/>
              <a:ea typeface="メイリオ" pitchFamily="50" charset="-128"/>
              <a:cs typeface="メイリオ" pitchFamily="50" charset="-128"/>
            </a:endParaRPr>
          </a:p>
          <a:p>
            <a:pPr marL="0" indent="0">
              <a:buFont typeface="Wingdings" pitchFamily="2" charset="2"/>
              <a:buNone/>
            </a:pPr>
            <a:endParaRPr lang="en-US" altLang="ja-JP" sz="2800" dirty="0">
              <a:latin typeface="メイリオ" pitchFamily="50" charset="-128"/>
              <a:ea typeface="メイリオ" pitchFamily="50" charset="-128"/>
              <a:cs typeface="メイリオ" pitchFamily="50" charset="-128"/>
            </a:endParaRPr>
          </a:p>
          <a:p>
            <a:pPr marL="895350" lvl="1" indent="-425450">
              <a:buFont typeface="Wingdings 2"/>
              <a:buChar char="£"/>
            </a:pPr>
            <a:r>
              <a:rPr lang="en-US" altLang="ja-JP" sz="2000" dirty="0"/>
              <a:t>Business system inquiry counter</a:t>
            </a:r>
          </a:p>
          <a:p>
            <a:pPr marL="469900" lvl="1" indent="0">
              <a:buNone/>
            </a:pPr>
            <a:r>
              <a:rPr lang="en-US" altLang="ja-JP" sz="2000" dirty="0">
                <a:latin typeface="メイリオ" pitchFamily="50" charset="-128"/>
                <a:ea typeface="メイリオ" pitchFamily="50" charset="-128"/>
                <a:cs typeface="メイリオ" pitchFamily="50" charset="-128"/>
              </a:rPr>
              <a:t>	   </a:t>
            </a:r>
            <a:r>
              <a:rPr lang="en-US" altLang="ja-JP" sz="2000" dirty="0"/>
              <a:t>082-424-5609 (Extension: Higashi-Hiroshima 5609)</a:t>
            </a:r>
            <a:r>
              <a:rPr lang="ja-JP" altLang="en-US" sz="2000" dirty="0">
                <a:latin typeface="メイリオ" pitchFamily="50" charset="-128"/>
                <a:ea typeface="メイリオ" pitchFamily="50" charset="-128"/>
                <a:cs typeface="メイリオ" pitchFamily="50" charset="-128"/>
              </a:rPr>
              <a:t>　</a:t>
            </a:r>
            <a:endParaRPr lang="en-US" altLang="ja-JP" sz="2000" dirty="0">
              <a:latin typeface="メイリオ" pitchFamily="50" charset="-128"/>
              <a:ea typeface="メイリオ" pitchFamily="50" charset="-128"/>
              <a:cs typeface="メイリオ" pitchFamily="50" charset="-128"/>
            </a:endParaRPr>
          </a:p>
          <a:p>
            <a:pPr marL="0" indent="0">
              <a:buNone/>
              <a:tabLst>
                <a:tab pos="1162050" algn="l"/>
              </a:tabLst>
            </a:pPr>
            <a:r>
              <a:rPr lang="en-US" altLang="ja-JP" sz="2000" dirty="0">
                <a:latin typeface="メイリオ" pitchFamily="50" charset="-128"/>
                <a:ea typeface="メイリオ" pitchFamily="50" charset="-128"/>
                <a:cs typeface="メイリオ" pitchFamily="50" charset="-128"/>
              </a:rPr>
              <a:t>	systemhelp@hiroshima-u.ac.jp</a:t>
            </a:r>
            <a:endParaRPr lang="en-US" altLang="zh-TW" sz="20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   </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656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B3A645F5-2E1A-4005-BFE2-3FA78C9F7F07}" type="slidenum">
              <a:rPr kumimoji="0" lang="ja-JP" altLang="en-US" sz="1200">
                <a:solidFill>
                  <a:schemeClr val="tx1"/>
                </a:solidFill>
                <a:latin typeface="メイリオ" pitchFamily="50" charset="-128"/>
                <a:ea typeface="メイリオ" pitchFamily="50" charset="-128"/>
                <a:cs typeface="メイリオ" pitchFamily="50" charset="-128"/>
              </a:rPr>
              <a:pPr/>
              <a:t>25</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1A098C-EC8F-4241-AFF5-2727275EB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07" y="1783511"/>
            <a:ext cx="4895899" cy="3263933"/>
          </a:xfrm>
          <a:prstGeom prst="rect">
            <a:avLst/>
          </a:prstGeom>
          <a:ln>
            <a:noFill/>
          </a:ln>
        </p:spPr>
      </p:pic>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D8DB92E5-654B-471F-946A-81120ED6D82E}" type="slidenum">
              <a:rPr lang="en-US" altLang="ja-JP" sz="1200">
                <a:solidFill>
                  <a:srgbClr val="000000"/>
                </a:solidFill>
                <a:latin typeface="メイリオ" pitchFamily="50" charset="-128"/>
                <a:ea typeface="メイリオ" pitchFamily="50" charset="-128"/>
                <a:cs typeface="メイリオ" pitchFamily="50" charset="-128"/>
              </a:rPr>
              <a:pPr algn="r">
                <a:spcBef>
                  <a:spcPct val="0"/>
                </a:spcBef>
              </a:pPr>
              <a:t>3</a:t>
            </a:fld>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12297" name="Rectangle 8"/>
          <p:cNvSpPr>
            <a:spLocks noChangeArrowheads="1"/>
          </p:cNvSpPr>
          <p:nvPr/>
        </p:nvSpPr>
        <p:spPr bwMode="auto">
          <a:xfrm>
            <a:off x="684213" y="720000"/>
            <a:ext cx="90360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3200" dirty="0">
                <a:solidFill>
                  <a:schemeClr val="tx1"/>
                </a:solidFill>
                <a:latin typeface="メイリオ" pitchFamily="50" charset="-128"/>
                <a:ea typeface="メイリオ" pitchFamily="50" charset="-128"/>
                <a:cs typeface="メイリオ" pitchFamily="50" charset="-128"/>
              </a:rPr>
              <a:t>Access to “MOMIJI”</a:t>
            </a:r>
          </a:p>
        </p:txBody>
      </p:sp>
      <p:sp>
        <p:nvSpPr>
          <p:cNvPr id="12298" name="Text Box 9"/>
          <p:cNvSpPr txBox="1">
            <a:spLocks noChangeArrowheads="1"/>
          </p:cNvSpPr>
          <p:nvPr/>
        </p:nvSpPr>
        <p:spPr bwMode="auto">
          <a:xfrm>
            <a:off x="4343524" y="1427628"/>
            <a:ext cx="4419351" cy="309958"/>
          </a:xfrm>
          <a:prstGeom prst="rect">
            <a:avLst/>
          </a:prstGeom>
          <a:solidFill>
            <a:srgbClr val="DDDDDD"/>
          </a:solidFill>
          <a:ln>
            <a:noFill/>
          </a:ln>
          <a:effectLst/>
          <a:extLst/>
        </p:spPr>
        <p:txBody>
          <a:bodyPr wrap="square" lIns="90000" tIns="46800" rIns="90000" bIns="46800">
            <a:spAutoFit/>
          </a:bodyPr>
          <a:lstStyle>
            <a:lvl1pPr marL="457200" indent="-455613"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cs typeface="ＭＳ Ｐゴシック"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5pPr>
            <a:lvl6pPr marL="25146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6pPr>
            <a:lvl7pPr marL="29718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7pPr>
            <a:lvl8pPr marL="34290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8pPr>
            <a:lvl9pPr marL="38862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9pPr>
          </a:lstStyle>
          <a:p>
            <a:pPr eaLnBrk="1" hangingPunct="1">
              <a:spcBef>
                <a:spcPct val="0"/>
              </a:spcBef>
              <a:defRPr/>
            </a:pPr>
            <a:r>
              <a:rPr lang="en-US" altLang="ja-JP" b="1" dirty="0">
                <a:solidFill>
                  <a:srgbClr val="000000"/>
                </a:solidFill>
                <a:latin typeface="メイリオ"/>
                <a:ea typeface="メイリオ"/>
                <a:cs typeface="メイリオ"/>
              </a:rPr>
              <a:t>【Official Website of Hiroshima University】</a:t>
            </a:r>
          </a:p>
        </p:txBody>
      </p:sp>
      <p:sp>
        <p:nvSpPr>
          <p:cNvPr id="14" name="Rectangle 6"/>
          <p:cNvSpPr>
            <a:spLocks noChangeArrowheads="1"/>
          </p:cNvSpPr>
          <p:nvPr/>
        </p:nvSpPr>
        <p:spPr bwMode="auto">
          <a:xfrm>
            <a:off x="769344" y="4443230"/>
            <a:ext cx="922335" cy="408298"/>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ja-JP" altLang="en-US" dirty="0">
              <a:latin typeface="メイリオ"/>
              <a:ea typeface="メイリオ"/>
              <a:cs typeface="メイリオ"/>
            </a:endParaRPr>
          </a:p>
        </p:txBody>
      </p:sp>
      <p:sp>
        <p:nvSpPr>
          <p:cNvPr id="5" name="テキスト ボックス 4"/>
          <p:cNvSpPr txBox="1"/>
          <p:nvPr/>
        </p:nvSpPr>
        <p:spPr>
          <a:xfrm>
            <a:off x="692807" y="5040545"/>
            <a:ext cx="7850187" cy="923330"/>
          </a:xfrm>
          <a:prstGeom prst="rect">
            <a:avLst/>
          </a:prstGeom>
          <a:noFill/>
        </p:spPr>
        <p:txBody>
          <a:bodyPr wrap="square" rtlCol="0">
            <a:spAutoFit/>
          </a:bodyPr>
          <a:lstStyle/>
          <a:p>
            <a:r>
              <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You can also access to “MOMIJI” from URL below.</a:t>
            </a:r>
          </a:p>
          <a:p>
            <a:r>
              <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hlinkClick r:id="rId4"/>
              </a:rPr>
              <a:t>https://momiji.hiroshima-u.ac.jp/momiji-top/en/index.shtml</a:t>
            </a:r>
            <a:endPar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Line 11"/>
          <p:cNvSpPr>
            <a:spLocks noChangeShapeType="1"/>
          </p:cNvSpPr>
          <p:nvPr/>
        </p:nvSpPr>
        <p:spPr bwMode="auto">
          <a:xfrm flipV="1">
            <a:off x="1768216" y="3438227"/>
            <a:ext cx="4171936" cy="1015663"/>
          </a:xfrm>
          <a:prstGeom prst="line">
            <a:avLst/>
          </a:prstGeom>
          <a:noFill/>
          <a:ln w="3816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ja-JP" altLang="en-US" dirty="0">
              <a:latin typeface="メイリオ"/>
              <a:ea typeface="メイリオ"/>
              <a:cs typeface="メイリオ"/>
            </a:endParaRPr>
          </a:p>
        </p:txBody>
      </p:sp>
      <p:sp>
        <p:nvSpPr>
          <p:cNvPr id="10" name="Text Box 17">
            <a:extLst>
              <a:ext uri="{FF2B5EF4-FFF2-40B4-BE49-F238E27FC236}">
                <a16:creationId xmlns:a16="http://schemas.microsoft.com/office/drawing/2014/main" id="{5203D40D-A618-4C36-A609-574113B01471}"/>
              </a:ext>
            </a:extLst>
          </p:cNvPr>
          <p:cNvSpPr txBox="1">
            <a:spLocks noChangeArrowheads="1"/>
          </p:cNvSpPr>
          <p:nvPr/>
        </p:nvSpPr>
        <p:spPr bwMode="auto">
          <a:xfrm>
            <a:off x="5922413" y="3035941"/>
            <a:ext cx="2880320" cy="30777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b="1" dirty="0">
                <a:solidFill>
                  <a:schemeClr val="tx1"/>
                </a:solidFill>
                <a:latin typeface="メイリオ" pitchFamily="50" charset="-128"/>
                <a:ea typeface="メイリオ" pitchFamily="50" charset="-128"/>
                <a:cs typeface="メイリオ" pitchFamily="50" charset="-128"/>
              </a:rPr>
              <a:t>Press the “MOMIJI” link.</a:t>
            </a:r>
            <a:endParaRPr lang="ja-JP" altLang="en-US"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39605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en-US" altLang="ja-JP" sz="3200" dirty="0">
                <a:latin typeface="メイリオ" pitchFamily="50" charset="-128"/>
                <a:ea typeface="メイリオ" pitchFamily="50" charset="-128"/>
                <a:cs typeface="メイリオ" pitchFamily="50" charset="-128"/>
              </a:rPr>
              <a:t>Contents</a:t>
            </a:r>
            <a:endParaRPr lang="ja-JP" altLang="en-US" sz="3200" dirty="0">
              <a:latin typeface="メイリオ" pitchFamily="50" charset="-128"/>
              <a:ea typeface="メイリオ" pitchFamily="50" charset="-128"/>
              <a:cs typeface="メイリオ" pitchFamily="50" charset="-128"/>
            </a:endParaRP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latin typeface="メイリオ" pitchFamily="50" charset="-128"/>
                <a:ea typeface="メイリオ" pitchFamily="50" charset="-128"/>
                <a:cs typeface="メイリオ" pitchFamily="50" charset="-128"/>
              </a:rPr>
              <a:t>○ </a:t>
            </a:r>
            <a:r>
              <a:rPr lang="en-US" altLang="ja-JP" sz="3200" dirty="0">
                <a:latin typeface="メイリオ" pitchFamily="50" charset="-128"/>
                <a:ea typeface="メイリオ" pitchFamily="50" charset="-128"/>
                <a:cs typeface="メイリオ" pitchFamily="50" charset="-128"/>
              </a:rPr>
              <a:t>Access to “MOMIJI”</a:t>
            </a:r>
            <a:endParaRPr lang="ja-JP" altLang="en-US"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solidFill>
                  <a:srgbClr val="FF0000"/>
                </a:solidFill>
                <a:latin typeface="メイリオ" pitchFamily="50" charset="-128"/>
                <a:ea typeface="メイリオ" pitchFamily="50" charset="-128"/>
                <a:cs typeface="メイリオ" pitchFamily="50" charset="-128"/>
              </a:rPr>
              <a:t>○ </a:t>
            </a:r>
            <a:r>
              <a:rPr lang="en-US" altLang="ja-JP" sz="3200" dirty="0">
                <a:solidFill>
                  <a:srgbClr val="FF0000"/>
                </a:solidFill>
                <a:latin typeface="メイリオ" pitchFamily="50" charset="-128"/>
                <a:ea typeface="メイリオ" pitchFamily="50" charset="-128"/>
                <a:cs typeface="メイリオ" pitchFamily="50" charset="-128"/>
              </a:rPr>
              <a:t>Course Registration</a:t>
            </a:r>
            <a:endParaRPr lang="ja-JP" altLang="en-US" sz="3200" dirty="0">
              <a:solidFill>
                <a:srgbClr val="FF0000"/>
              </a:solidFill>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2817812"/>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476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
          <p:cNvSpPr txBox="1">
            <a:spLocks noChangeArrowheads="1"/>
          </p:cNvSpPr>
          <p:nvPr/>
        </p:nvSpPr>
        <p:spPr bwMode="auto">
          <a:xfrm>
            <a:off x="6506642" y="6214171"/>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E3EBFB15-DB10-4422-A800-ABC014C03812}" type="slidenum">
              <a:rPr lang="en-US" altLang="ja-JP" sz="1200">
                <a:solidFill>
                  <a:srgbClr val="000000"/>
                </a:solidFill>
                <a:latin typeface="Verdana" pitchFamily="34" charset="0"/>
              </a:rPr>
              <a:pPr algn="r">
                <a:spcBef>
                  <a:spcPct val="0"/>
                </a:spcBef>
              </a:pPr>
              <a:t>5</a:t>
            </a:fld>
            <a:endParaRPr lang="en-US" altLang="ja-JP" sz="1200" dirty="0">
              <a:solidFill>
                <a:srgbClr val="000000"/>
              </a:solidFill>
              <a:latin typeface="Verdana" pitchFamily="34" charset="0"/>
            </a:endParaRPr>
          </a:p>
        </p:txBody>
      </p:sp>
      <p:pic>
        <p:nvPicPr>
          <p:cNvPr id="2" name="図 1">
            <a:extLst>
              <a:ext uri="{FF2B5EF4-FFF2-40B4-BE49-F238E27FC236}">
                <a16:creationId xmlns:a16="http://schemas.microsoft.com/office/drawing/2014/main" id="{5EDEE72A-8CA0-427D-BF4D-5A4D1118964F}"/>
              </a:ext>
            </a:extLst>
          </p:cNvPr>
          <p:cNvPicPr>
            <a:picLocks noChangeAspect="1"/>
          </p:cNvPicPr>
          <p:nvPr/>
        </p:nvPicPr>
        <p:blipFill rotWithShape="1">
          <a:blip r:embed="rId3"/>
          <a:srcRect b="2435"/>
          <a:stretch/>
        </p:blipFill>
        <p:spPr>
          <a:xfrm>
            <a:off x="1387807" y="1737898"/>
            <a:ext cx="6368385" cy="4398479"/>
          </a:xfrm>
          <a:prstGeom prst="rect">
            <a:avLst/>
          </a:prstGeom>
        </p:spPr>
      </p:pic>
      <p:sp>
        <p:nvSpPr>
          <p:cNvPr id="3" name="正方形/長方形 2">
            <a:extLst>
              <a:ext uri="{FF2B5EF4-FFF2-40B4-BE49-F238E27FC236}">
                <a16:creationId xmlns:a16="http://schemas.microsoft.com/office/drawing/2014/main" id="{7AA520BD-6481-44CF-AC7D-4B6751BABFAF}"/>
              </a:ext>
            </a:extLst>
          </p:cNvPr>
          <p:cNvSpPr/>
          <p:nvPr/>
        </p:nvSpPr>
        <p:spPr>
          <a:xfrm>
            <a:off x="533540" y="6214171"/>
            <a:ext cx="7222652" cy="523220"/>
          </a:xfrm>
          <a:prstGeom prst="rect">
            <a:avLst/>
          </a:prstGeom>
        </p:spPr>
        <p:txBody>
          <a:bodyPr wrap="square">
            <a:spAutoFit/>
          </a:bodyPr>
          <a:lstStyle/>
          <a:p>
            <a:pPr>
              <a:spcBef>
                <a:spcPct val="0"/>
              </a:spcBef>
            </a:pPr>
            <a:r>
              <a:rPr lang="ja-JP" altLang="en-US" b="1" u="sng" dirty="0">
                <a:solidFill>
                  <a:srgbClr val="000000"/>
                </a:solidFill>
                <a:latin typeface="メイリオ" pitchFamily="50" charset="-128"/>
                <a:ea typeface="メイリオ" pitchFamily="50" charset="-128"/>
                <a:cs typeface="メイリオ" pitchFamily="50" charset="-128"/>
              </a:rPr>
              <a:t>＊</a:t>
            </a:r>
            <a:r>
              <a:rPr lang="en-US" altLang="ja-JP" b="1" u="sng" dirty="0">
                <a:solidFill>
                  <a:srgbClr val="000000"/>
                </a:solidFill>
                <a:latin typeface="メイリオ" pitchFamily="50" charset="-128"/>
                <a:ea typeface="メイリオ" pitchFamily="50" charset="-128"/>
                <a:cs typeface="メイリオ" pitchFamily="50" charset="-128"/>
              </a:rPr>
              <a:t>When you use smartphone, the screen images are</a:t>
            </a:r>
            <a:r>
              <a:rPr lang="ja-JP" altLang="en-US" b="1" u="sng" dirty="0">
                <a:solidFill>
                  <a:srgbClr val="000000"/>
                </a:solidFill>
                <a:latin typeface="メイリオ" pitchFamily="50" charset="-128"/>
                <a:ea typeface="メイリオ" pitchFamily="50" charset="-128"/>
                <a:cs typeface="メイリオ" pitchFamily="50" charset="-128"/>
              </a:rPr>
              <a:t> </a:t>
            </a:r>
            <a:r>
              <a:rPr lang="en-US" altLang="ja-JP" b="1" u="sng" dirty="0">
                <a:solidFill>
                  <a:srgbClr val="000000"/>
                </a:solidFill>
                <a:latin typeface="メイリオ" pitchFamily="50" charset="-128"/>
                <a:ea typeface="メイリオ" pitchFamily="50" charset="-128"/>
                <a:cs typeface="メイリオ" pitchFamily="50" charset="-128"/>
              </a:rPr>
              <a:t>different from the below.</a:t>
            </a:r>
          </a:p>
        </p:txBody>
      </p:sp>
      <p:sp>
        <p:nvSpPr>
          <p:cNvPr id="6" name="Rectangle 1026">
            <a:extLst>
              <a:ext uri="{FF2B5EF4-FFF2-40B4-BE49-F238E27FC236}">
                <a16:creationId xmlns:a16="http://schemas.microsoft.com/office/drawing/2014/main" id="{08BD710B-D310-4872-B889-F0706C2B9D1E}"/>
              </a:ext>
            </a:extLst>
          </p:cNvPr>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a:solidFill>
                  <a:srgbClr val="000000"/>
                </a:solidFill>
                <a:latin typeface="メイリオ" pitchFamily="50" charset="-128"/>
                <a:ea typeface="メイリオ" pitchFamily="50" charset="-128"/>
                <a:cs typeface="メイリオ" pitchFamily="50" charset="-128"/>
              </a:rPr>
              <a:t>MOMIJI Top-</a:t>
            </a:r>
            <a:endParaRPr lang="en-US" altLang="ja-JP" sz="2400" b="1" dirty="0">
              <a:solidFill>
                <a:srgbClr val="000000"/>
              </a:solidFill>
              <a:latin typeface="メイリオ" pitchFamily="50" charset="-128"/>
              <a:ea typeface="メイリオ" pitchFamily="50" charset="-128"/>
              <a:cs typeface="メイリオ"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6</a:t>
            </a:fld>
            <a:endParaRPr kumimoji="0" lang="en-US" altLang="ja-JP" sz="1200" dirty="0">
              <a:solidFill>
                <a:schemeClr val="tx1"/>
              </a:solidFill>
              <a:latin typeface="Verdana" pitchFamily="34" charset="0"/>
            </a:endParaRPr>
          </a:p>
        </p:txBody>
      </p:sp>
      <p:sp>
        <p:nvSpPr>
          <p:cNvPr id="31748" name="Text Box 17"/>
          <p:cNvSpPr txBox="1">
            <a:spLocks noChangeArrowheads="1"/>
          </p:cNvSpPr>
          <p:nvPr/>
        </p:nvSpPr>
        <p:spPr bwMode="auto">
          <a:xfrm>
            <a:off x="5554346" y="2212611"/>
            <a:ext cx="3266125" cy="30777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b="1" dirty="0">
                <a:solidFill>
                  <a:schemeClr val="tx1"/>
                </a:solidFill>
                <a:latin typeface="メイリオ" pitchFamily="50" charset="-128"/>
                <a:ea typeface="メイリオ" pitchFamily="50" charset="-128"/>
                <a:cs typeface="メイリオ" pitchFamily="50" charset="-128"/>
              </a:rPr>
              <a:t>Press the “Login to My MOMIJI”.</a:t>
            </a: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31751" name="Rectangle 1026"/>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a:solidFill>
                  <a:srgbClr val="000000"/>
                </a:solidFill>
                <a:latin typeface="メイリオ" pitchFamily="50" charset="-128"/>
                <a:ea typeface="メイリオ" pitchFamily="50" charset="-128"/>
                <a:cs typeface="メイリオ" pitchFamily="50" charset="-128"/>
              </a:rPr>
              <a:t>MOMIJI Top-</a:t>
            </a:r>
            <a:endParaRPr lang="en-US" altLang="ja-JP" sz="2400" b="1" dirty="0">
              <a:solidFill>
                <a:srgbClr val="000000"/>
              </a:solidFill>
              <a:latin typeface="メイリオ" pitchFamily="50" charset="-128"/>
              <a:ea typeface="メイリオ" pitchFamily="50" charset="-128"/>
              <a:cs typeface="メイリオ" pitchFamily="50" charset="-128"/>
            </a:endParaRPr>
          </a:p>
        </p:txBody>
      </p:sp>
      <p:pic>
        <p:nvPicPr>
          <p:cNvPr id="2" name="図 1">
            <a:extLst>
              <a:ext uri="{FF2B5EF4-FFF2-40B4-BE49-F238E27FC236}">
                <a16:creationId xmlns:a16="http://schemas.microsoft.com/office/drawing/2014/main" id="{1B42D9FD-4456-43C5-971B-85F08BBB1AE6}"/>
              </a:ext>
            </a:extLst>
          </p:cNvPr>
          <p:cNvPicPr>
            <a:picLocks noChangeAspect="1"/>
          </p:cNvPicPr>
          <p:nvPr/>
        </p:nvPicPr>
        <p:blipFill rotWithShape="1">
          <a:blip r:embed="rId3"/>
          <a:srcRect l="1575" r="28459"/>
          <a:stretch/>
        </p:blipFill>
        <p:spPr>
          <a:xfrm>
            <a:off x="611560" y="3271201"/>
            <a:ext cx="7623465" cy="2701311"/>
          </a:xfrm>
          <a:prstGeom prst="rect">
            <a:avLst/>
          </a:prstGeom>
        </p:spPr>
      </p:pic>
      <p:sp>
        <p:nvSpPr>
          <p:cNvPr id="31747" name="Rectangle 11"/>
          <p:cNvSpPr>
            <a:spLocks noChangeArrowheads="1"/>
          </p:cNvSpPr>
          <p:nvPr/>
        </p:nvSpPr>
        <p:spPr bwMode="auto">
          <a:xfrm>
            <a:off x="3952329" y="3429000"/>
            <a:ext cx="2131839" cy="50405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p>
        </p:txBody>
      </p:sp>
      <p:sp>
        <p:nvSpPr>
          <p:cNvPr id="31750" name="Line 1037"/>
          <p:cNvSpPr>
            <a:spLocks noChangeShapeType="1"/>
          </p:cNvSpPr>
          <p:nvPr/>
        </p:nvSpPr>
        <p:spPr bwMode="auto">
          <a:xfrm flipV="1">
            <a:off x="5172414" y="2727933"/>
            <a:ext cx="468684" cy="62291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7</a:t>
            </a:fld>
            <a:endParaRPr kumimoji="0" lang="en-US" altLang="ja-JP" sz="1200" dirty="0">
              <a:solidFill>
                <a:schemeClr val="tx1"/>
              </a:solidFill>
              <a:latin typeface="Verdana" pitchFamily="34" charset="0"/>
            </a:endParaRPr>
          </a:p>
        </p:txBody>
      </p:sp>
      <p:sp>
        <p:nvSpPr>
          <p:cNvPr id="31751" name="Rectangle 1026"/>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a:solidFill>
                  <a:srgbClr val="000000"/>
                </a:solidFill>
                <a:latin typeface="メイリオ" pitchFamily="50" charset="-128"/>
                <a:ea typeface="メイリオ" pitchFamily="50" charset="-128"/>
                <a:cs typeface="メイリオ" pitchFamily="50" charset="-128"/>
              </a:rPr>
              <a:t>MOMIJI Top-</a:t>
            </a:r>
            <a:endParaRPr lang="en-US" altLang="ja-JP" sz="2400" b="1" dirty="0">
              <a:solidFill>
                <a:srgbClr val="000000"/>
              </a:solidFill>
              <a:latin typeface="メイリオ" pitchFamily="50" charset="-128"/>
              <a:ea typeface="メイリオ" pitchFamily="50" charset="-128"/>
              <a:cs typeface="メイリオ" pitchFamily="50" charset="-128"/>
            </a:endParaRPr>
          </a:p>
        </p:txBody>
      </p:sp>
      <p:pic>
        <p:nvPicPr>
          <p:cNvPr id="7" name="図 6">
            <a:extLst>
              <a:ext uri="{FF2B5EF4-FFF2-40B4-BE49-F238E27FC236}">
                <a16:creationId xmlns:a16="http://schemas.microsoft.com/office/drawing/2014/main" id="{E8EE5C7B-AF7D-4CA8-9FC6-AD8FAF98CF2F}"/>
              </a:ext>
            </a:extLst>
          </p:cNvPr>
          <p:cNvPicPr>
            <a:picLocks noChangeAspect="1"/>
          </p:cNvPicPr>
          <p:nvPr/>
        </p:nvPicPr>
        <p:blipFill>
          <a:blip r:embed="rId3"/>
          <a:stretch>
            <a:fillRect/>
          </a:stretch>
        </p:blipFill>
        <p:spPr>
          <a:xfrm>
            <a:off x="629717" y="1772816"/>
            <a:ext cx="4213746" cy="4343400"/>
          </a:xfrm>
          <a:prstGeom prst="rect">
            <a:avLst/>
          </a:prstGeom>
          <a:ln>
            <a:noFill/>
          </a:ln>
        </p:spPr>
      </p:pic>
      <p:sp>
        <p:nvSpPr>
          <p:cNvPr id="31750" name="Line 1037"/>
          <p:cNvSpPr>
            <a:spLocks noChangeShapeType="1"/>
          </p:cNvSpPr>
          <p:nvPr/>
        </p:nvSpPr>
        <p:spPr bwMode="auto">
          <a:xfrm>
            <a:off x="3076122" y="3464495"/>
            <a:ext cx="918270" cy="48002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1748" name="Text Box 17"/>
          <p:cNvSpPr txBox="1">
            <a:spLocks noChangeArrowheads="1"/>
          </p:cNvSpPr>
          <p:nvPr/>
        </p:nvSpPr>
        <p:spPr bwMode="auto">
          <a:xfrm>
            <a:off x="4057619" y="3704505"/>
            <a:ext cx="4762853" cy="1169551"/>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b="1" dirty="0">
                <a:solidFill>
                  <a:schemeClr val="tx1"/>
                </a:solidFill>
                <a:latin typeface="メイリオ" pitchFamily="50" charset="-128"/>
                <a:ea typeface="メイリオ" pitchFamily="50" charset="-128"/>
                <a:cs typeface="メイリオ" pitchFamily="50" charset="-128"/>
              </a:rPr>
              <a:t>広大</a:t>
            </a:r>
            <a:r>
              <a:rPr lang="en-US" altLang="ja-JP" b="1" dirty="0">
                <a:solidFill>
                  <a:schemeClr val="tx1"/>
                </a:solidFill>
                <a:latin typeface="メイリオ" pitchFamily="50" charset="-128"/>
                <a:ea typeface="メイリオ" pitchFamily="50" charset="-128"/>
                <a:cs typeface="メイリオ" pitchFamily="50" charset="-128"/>
              </a:rPr>
              <a:t>ID</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B999999 </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 is  in capitals.)</a:t>
            </a:r>
            <a:endParaRPr lang="ja-JP" altLang="en-US" b="1"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パスワード：********</a:t>
            </a:r>
          </a:p>
          <a:p>
            <a:pPr>
              <a:spcBef>
                <a:spcPct val="0"/>
              </a:spcBef>
            </a:pPr>
            <a:r>
              <a:rPr lang="en-US" altLang="ja-JP" b="1" dirty="0">
                <a:solidFill>
                  <a:schemeClr val="tx1"/>
                </a:solidFill>
                <a:latin typeface="メイリオ" pitchFamily="50" charset="-128"/>
                <a:ea typeface="メイリオ" pitchFamily="50" charset="-128"/>
                <a:cs typeface="メイリオ" pitchFamily="50" charset="-128"/>
              </a:rPr>
              <a:t>Press the “</a:t>
            </a:r>
            <a:r>
              <a:rPr lang="ja-JP" altLang="en-US" b="1" dirty="0">
                <a:solidFill>
                  <a:schemeClr val="tx1"/>
                </a:solidFill>
                <a:latin typeface="メイリオ" pitchFamily="50" charset="-128"/>
                <a:ea typeface="メイリオ" pitchFamily="50" charset="-128"/>
                <a:cs typeface="メイリオ" pitchFamily="50" charset="-128"/>
              </a:rPr>
              <a:t>ログイン</a:t>
            </a:r>
            <a:r>
              <a:rPr lang="en-US" altLang="ja-JP" b="1" dirty="0">
                <a:solidFill>
                  <a:schemeClr val="tx1"/>
                </a:solidFill>
                <a:latin typeface="メイリオ" pitchFamily="50" charset="-128"/>
                <a:ea typeface="メイリオ" pitchFamily="50" charset="-128"/>
                <a:cs typeface="メイリオ" pitchFamily="50" charset="-128"/>
              </a:rPr>
              <a:t>”.</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 Be sure both HU ID and Password are case-sensitive.</a:t>
            </a:r>
            <a:endParaRPr lang="ja-JP" altLang="en-US"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42542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8</a:t>
            </a:fld>
            <a:endParaRPr kumimoji="0" lang="en-US" altLang="ja-JP" sz="1200" dirty="0">
              <a:solidFill>
                <a:schemeClr val="tx1"/>
              </a:solidFill>
              <a:latin typeface="Verdana" pitchFamily="34" charset="0"/>
            </a:endParaRPr>
          </a:p>
        </p:txBody>
      </p:sp>
      <p:sp>
        <p:nvSpPr>
          <p:cNvPr id="31750" name="Line 1037"/>
          <p:cNvSpPr>
            <a:spLocks noChangeShapeType="1"/>
          </p:cNvSpPr>
          <p:nvPr/>
        </p:nvSpPr>
        <p:spPr bwMode="auto">
          <a:xfrm>
            <a:off x="3077454" y="3419104"/>
            <a:ext cx="828092" cy="33957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7" name="Rectangle 1026">
            <a:extLst>
              <a:ext uri="{FF2B5EF4-FFF2-40B4-BE49-F238E27FC236}">
                <a16:creationId xmlns:a16="http://schemas.microsoft.com/office/drawing/2014/main" id="{DDE038F4-8FB4-4062-B5FA-F07078C0B913}"/>
              </a:ext>
            </a:extLst>
          </p:cNvPr>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r>
              <a:rPr lang="ja-JP" altLang="en-US" sz="3200" dirty="0">
                <a:solidFill>
                  <a:schemeClr val="tx2"/>
                </a:solidFill>
                <a:latin typeface="メイリオ" pitchFamily="50" charset="-128"/>
                <a:ea typeface="メイリオ" pitchFamily="50" charset="-128"/>
                <a:cs typeface="メイリオ" pitchFamily="50" charset="-128"/>
              </a:rPr>
              <a:t> </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-Consent for Handling Data</a:t>
            </a:r>
            <a:r>
              <a:rPr lang="en-US" altLang="ja-JP" sz="2400" dirty="0">
                <a:solidFill>
                  <a:srgbClr val="000000"/>
                </a:solidFill>
                <a:latin typeface="メイリオ" pitchFamily="50" charset="-128"/>
                <a:ea typeface="メイリオ" pitchFamily="50" charset="-128"/>
                <a:cs typeface="メイリオ" pitchFamily="50" charset="-128"/>
              </a:rPr>
              <a:t>-</a:t>
            </a:r>
            <a:endParaRPr lang="en-US" altLang="ja-JP" sz="2400" b="1" dirty="0">
              <a:solidFill>
                <a:srgbClr val="000000"/>
              </a:solidFill>
              <a:latin typeface="メイリオ" pitchFamily="50" charset="-128"/>
              <a:ea typeface="メイリオ" pitchFamily="50" charset="-128"/>
              <a:cs typeface="メイリオ" pitchFamily="50" charset="-128"/>
            </a:endParaRPr>
          </a:p>
        </p:txBody>
      </p:sp>
      <p:sp>
        <p:nvSpPr>
          <p:cNvPr id="9" name="Text Box 17">
            <a:extLst>
              <a:ext uri="{FF2B5EF4-FFF2-40B4-BE49-F238E27FC236}">
                <a16:creationId xmlns:a16="http://schemas.microsoft.com/office/drawing/2014/main" id="{CE9C7AEC-8E45-4E42-9C84-B7D91CFD6E8D}"/>
              </a:ext>
            </a:extLst>
          </p:cNvPr>
          <p:cNvSpPr txBox="1">
            <a:spLocks noChangeArrowheads="1"/>
          </p:cNvSpPr>
          <p:nvPr/>
        </p:nvSpPr>
        <p:spPr bwMode="auto">
          <a:xfrm>
            <a:off x="609600" y="6197045"/>
            <a:ext cx="7634808" cy="600164"/>
          </a:xfrm>
          <a:prstGeom prst="rect">
            <a:avLst/>
          </a:prstGeom>
          <a:solidFill>
            <a:srgbClr val="FFFF99"/>
          </a:solidFill>
          <a:ln w="9525">
            <a:no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Once selected, the "Consent for Handling Data" screen will not be appeared from the next time.</a:t>
            </a:r>
          </a:p>
          <a:p>
            <a:pPr>
              <a:spcBef>
                <a:spcPct val="0"/>
              </a:spcBef>
            </a:pPr>
            <a:r>
              <a:rPr lang="ja-JP" altLang="en-US"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1100" b="1" u="sng"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(You can change your consent at any time from the "Academic Register Management" - "Consent for Handling Data" in the My Momiji menu.)</a:t>
            </a:r>
          </a:p>
        </p:txBody>
      </p:sp>
      <p:grpSp>
        <p:nvGrpSpPr>
          <p:cNvPr id="3" name="グループ化 2">
            <a:extLst>
              <a:ext uri="{FF2B5EF4-FFF2-40B4-BE49-F238E27FC236}">
                <a16:creationId xmlns:a16="http://schemas.microsoft.com/office/drawing/2014/main" id="{D779567F-A482-4C61-9B63-374533D9C64B}"/>
              </a:ext>
            </a:extLst>
          </p:cNvPr>
          <p:cNvGrpSpPr/>
          <p:nvPr/>
        </p:nvGrpSpPr>
        <p:grpSpPr>
          <a:xfrm>
            <a:off x="505764" y="1693994"/>
            <a:ext cx="7477227" cy="4419982"/>
            <a:chOff x="505764" y="1693994"/>
            <a:chExt cx="7477227" cy="4419982"/>
          </a:xfrm>
        </p:grpSpPr>
        <p:grpSp>
          <p:nvGrpSpPr>
            <p:cNvPr id="16" name="グループ化 15">
              <a:extLst>
                <a:ext uri="{FF2B5EF4-FFF2-40B4-BE49-F238E27FC236}">
                  <a16:creationId xmlns:a16="http://schemas.microsoft.com/office/drawing/2014/main" id="{9BF8770F-AEEA-4268-9644-140211C5D9E8}"/>
                </a:ext>
              </a:extLst>
            </p:cNvPr>
            <p:cNvGrpSpPr/>
            <p:nvPr/>
          </p:nvGrpSpPr>
          <p:grpSpPr>
            <a:xfrm>
              <a:off x="623432" y="1693994"/>
              <a:ext cx="7241893" cy="4419982"/>
              <a:chOff x="684213" y="1962331"/>
              <a:chExt cx="7241893" cy="3820044"/>
            </a:xfrm>
          </p:grpSpPr>
          <p:sp>
            <p:nvSpPr>
              <p:cNvPr id="2" name="正方形/長方形 1">
                <a:extLst>
                  <a:ext uri="{FF2B5EF4-FFF2-40B4-BE49-F238E27FC236}">
                    <a16:creationId xmlns:a16="http://schemas.microsoft.com/office/drawing/2014/main" id="{B433298E-208A-4B85-96AA-D3C095DB20C8}"/>
                  </a:ext>
                </a:extLst>
              </p:cNvPr>
              <p:cNvSpPr/>
              <p:nvPr/>
            </p:nvSpPr>
            <p:spPr bwMode="auto">
              <a:xfrm>
                <a:off x="684213" y="2141485"/>
                <a:ext cx="7241893" cy="3640890"/>
              </a:xfrm>
              <a:prstGeom prst="rect">
                <a:avLst/>
              </a:prstGeom>
              <a:solidFill>
                <a:srgbClr val="FFF7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altLang="ja-JP" sz="1050" b="1" dirty="0">
                    <a:solidFill>
                      <a:schemeClr val="tx1"/>
                    </a:solidFill>
                    <a:latin typeface="Arial" panose="020B0604020202020204" pitchFamily="34" charset="0"/>
                    <a:cs typeface="Arial" panose="020B0604020202020204" pitchFamily="34" charset="0"/>
                  </a:rPr>
                  <a:t>Written Consent on the Handling of Educational Data, Including Personal Information, in Information Systems</a:t>
                </a:r>
              </a:p>
              <a:p>
                <a:r>
                  <a:rPr lang="en-US" altLang="ja-JP" sz="1050" dirty="0">
                    <a:solidFill>
                      <a:schemeClr val="tx1"/>
                    </a:solidFill>
                    <a:latin typeface="Arial" panose="020B0604020202020204" pitchFamily="34" charset="0"/>
                    <a:cs typeface="Arial" panose="020B0604020202020204" pitchFamily="34" charset="0"/>
                  </a:rPr>
                  <a:t>With the aim of improving education by analyzing the Educational Data, Hiroshima University (hereinafter, the “University”) requests your consent to handle as follows the Educational Data, including personal information, in the information systems operated by the University, in accordance with the Hiroshima University Policy for the Educational Data Utilization (formulated in 2021).</a:t>
                </a:r>
                <a:endParaRPr lang="ja-JP" altLang="ja-JP" sz="1050" dirty="0">
                  <a:solidFill>
                    <a:schemeClr val="tx1"/>
                  </a:solidFill>
                  <a:latin typeface="Arial" panose="020B0604020202020204" pitchFamily="34" charset="0"/>
                  <a:cs typeface="Arial" panose="020B0604020202020204" pitchFamily="34" charset="0"/>
                </a:endParaRPr>
              </a:p>
              <a:p>
                <a:pPr algn="ctr"/>
                <a:r>
                  <a:rPr lang="en-US" altLang="ja-JP" sz="1050" dirty="0">
                    <a:solidFill>
                      <a:schemeClr val="tx1"/>
                    </a:solidFill>
                    <a:latin typeface="Arial" panose="020B0604020202020204" pitchFamily="34" charset="0"/>
                    <a:cs typeface="Arial" panose="020B0604020202020204" pitchFamily="34" charset="0"/>
                  </a:rPr>
                  <a:t>Details</a:t>
                </a:r>
                <a:endParaRPr lang="ja-JP" altLang="ja-JP" sz="1050" dirty="0">
                  <a:solidFill>
                    <a:schemeClr val="tx1"/>
                  </a:solidFill>
                  <a:latin typeface="Arial" panose="020B0604020202020204" pitchFamily="34" charset="0"/>
                  <a:cs typeface="Arial" panose="020B0604020202020204" pitchFamily="34" charset="0"/>
                </a:endParaRPr>
              </a:p>
              <a:p>
                <a:r>
                  <a:rPr lang="en-US" altLang="ja-JP" sz="1050" dirty="0">
                    <a:solidFill>
                      <a:schemeClr val="tx1"/>
                    </a:solidFill>
                    <a:latin typeface="Arial" panose="020B0604020202020204" pitchFamily="34" charset="0"/>
                    <a:cs typeface="Arial" panose="020B0604020202020204" pitchFamily="34" charset="0"/>
                  </a:rPr>
                  <a:t>1. Purpose of Use</a:t>
                </a:r>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The University will use the Educational Data, including personal information, by analyzing and visualizing them, for the purpose of supporting its education, and will not use such data otherwise than for the said purpose.</a:t>
                </a:r>
                <a:endParaRPr lang="ja-JP" altLang="ja-JP" sz="1050" dirty="0">
                  <a:solidFill>
                    <a:schemeClr val="tx1"/>
                  </a:solidFill>
                  <a:latin typeface="Arial" panose="020B0604020202020204" pitchFamily="34" charset="0"/>
                  <a:cs typeface="Arial" panose="020B0604020202020204" pitchFamily="34" charset="0"/>
                </a:endParaRPr>
              </a:p>
              <a:p>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 2. Policy for Use</a:t>
                </a:r>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The University will comply with the Hiroshima University Policy for the Educational Data Utilization (EDU Statement, Eight Principles for the Handling of Educational Data, and Guidelines on the Educational Data Utilization).</a:t>
                </a: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r>
                  <a:rPr lang="ja-JP" altLang="ja-JP" sz="1050" dirty="0">
                    <a:solidFill>
                      <a:schemeClr val="tx1"/>
                    </a:solidFill>
                    <a:latin typeface="Arial" panose="020B0604020202020204" pitchFamily="34" charset="0"/>
                    <a:cs typeface="Arial" panose="020B0604020202020204" pitchFamily="34" charset="0"/>
                  </a:rPr>
                  <a:t>※</a:t>
                </a:r>
                <a:r>
                  <a:rPr lang="en-US" altLang="ja-JP" sz="1050" dirty="0">
                    <a:solidFill>
                      <a:schemeClr val="tx1"/>
                    </a:solidFill>
                    <a:latin typeface="Arial" panose="020B0604020202020204" pitchFamily="34" charset="0"/>
                    <a:cs typeface="Arial" panose="020B0604020202020204" pitchFamily="34" charset="0"/>
                  </a:rPr>
                  <a:t>Please refer </a:t>
                </a:r>
                <a:r>
                  <a:rPr lang="en-US" altLang="ja-JP" sz="1050" u="sng" dirty="0">
                    <a:solidFill>
                      <a:srgbClr val="0070C0"/>
                    </a:solidFill>
                    <a:latin typeface="Arial" panose="020B0604020202020204" pitchFamily="34" charset="0"/>
                    <a:cs typeface="Arial" panose="020B0604020202020204" pitchFamily="34" charset="0"/>
                  </a:rPr>
                  <a:t>here</a:t>
                </a:r>
                <a:r>
                  <a:rPr lang="en-US" altLang="ja-JP" sz="1050" dirty="0">
                    <a:solidFill>
                      <a:schemeClr val="tx1"/>
                    </a:solidFill>
                    <a:latin typeface="Arial" panose="020B0604020202020204" pitchFamily="34" charset="0"/>
                    <a:cs typeface="Arial" panose="020B0604020202020204" pitchFamily="34" charset="0"/>
                  </a:rPr>
                  <a:t> for the Hiroshima University Policy for the Management of Educational Data.</a:t>
                </a:r>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Do you agree to be treated as described above?</a:t>
                </a: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r>
                  <a:rPr lang="ja-JP" altLang="ja-JP" sz="1050" dirty="0">
                    <a:solidFill>
                      <a:schemeClr val="tx1"/>
                    </a:solidFill>
                    <a:latin typeface="Arial" panose="020B0604020202020204" pitchFamily="34" charset="0"/>
                    <a:cs typeface="Arial" panose="020B0604020202020204" pitchFamily="34" charset="0"/>
                  </a:rPr>
                  <a:t>〇</a:t>
                </a:r>
                <a:r>
                  <a:rPr lang="en-US" altLang="ja-JP" sz="1050" dirty="0">
                    <a:solidFill>
                      <a:schemeClr val="tx1"/>
                    </a:solidFill>
                    <a:latin typeface="Arial" panose="020B0604020202020204" pitchFamily="34" charset="0"/>
                    <a:cs typeface="Arial" panose="020B0604020202020204" pitchFamily="34" charset="0"/>
                  </a:rPr>
                  <a:t>I agree.</a:t>
                </a:r>
                <a:r>
                  <a:rPr lang="ja-JP" altLang="ja-JP" sz="1050" dirty="0">
                    <a:solidFill>
                      <a:schemeClr val="tx1"/>
                    </a:solidFill>
                    <a:latin typeface="Arial" panose="020B0604020202020204" pitchFamily="34" charset="0"/>
                    <a:cs typeface="Arial" panose="020B0604020202020204" pitchFamily="34" charset="0"/>
                  </a:rPr>
                  <a:t>　　　　　　　　　〇</a:t>
                </a:r>
                <a:r>
                  <a:rPr lang="en-US" altLang="ja-JP" sz="1050" dirty="0">
                    <a:solidFill>
                      <a:schemeClr val="tx1"/>
                    </a:solidFill>
                    <a:latin typeface="Arial" panose="020B0604020202020204" pitchFamily="34" charset="0"/>
                    <a:cs typeface="Arial" panose="020B0604020202020204" pitchFamily="34" charset="0"/>
                  </a:rPr>
                  <a:t>I do not agree. </a:t>
                </a: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r>
                  <a:rPr lang="ja-JP" altLang="ja-JP" sz="1050" dirty="0">
                    <a:solidFill>
                      <a:schemeClr val="tx1"/>
                    </a:solidFill>
                    <a:latin typeface="Arial" panose="020B0604020202020204" pitchFamily="34" charset="0"/>
                    <a:cs typeface="Arial" panose="020B0604020202020204" pitchFamily="34" charset="0"/>
                  </a:rPr>
                  <a:t>※</a:t>
                </a:r>
                <a:r>
                  <a:rPr lang="en-US" altLang="ja-JP" sz="1050" dirty="0">
                    <a:solidFill>
                      <a:schemeClr val="tx1"/>
                    </a:solidFill>
                    <a:latin typeface="Arial" panose="020B0604020202020204" pitchFamily="34" charset="0"/>
                    <a:cs typeface="Arial" panose="020B0604020202020204" pitchFamily="34" charset="0"/>
                  </a:rPr>
                  <a:t>Please refer </a:t>
                </a:r>
                <a:r>
                  <a:rPr lang="en-US" altLang="ja-JP" sz="1050" u="sng" dirty="0">
                    <a:solidFill>
                      <a:srgbClr val="0070C0"/>
                    </a:solidFill>
                    <a:latin typeface="Arial" panose="020B0604020202020204" pitchFamily="34" charset="0"/>
                    <a:cs typeface="Arial" panose="020B0604020202020204" pitchFamily="34" charset="0"/>
                  </a:rPr>
                  <a:t>here</a:t>
                </a:r>
                <a:r>
                  <a:rPr lang="en-US" altLang="ja-JP" sz="1050" dirty="0">
                    <a:solidFill>
                      <a:schemeClr val="tx1"/>
                    </a:solidFill>
                    <a:latin typeface="Arial" panose="020B0604020202020204" pitchFamily="34" charset="0"/>
                    <a:cs typeface="Arial" panose="020B0604020202020204" pitchFamily="34" charset="0"/>
                  </a:rPr>
                  <a:t> for the FAQ on the consent.</a:t>
                </a:r>
              </a:p>
              <a:p>
                <a:br>
                  <a:rPr lang="en-US" altLang="ja-JP" sz="1050" dirty="0">
                    <a:solidFill>
                      <a:schemeClr val="tx1"/>
                    </a:solidFill>
                    <a:latin typeface="Arial" panose="020B0604020202020204" pitchFamily="34" charset="0"/>
                    <a:cs typeface="Arial" panose="020B0604020202020204" pitchFamily="34" charset="0"/>
                  </a:rPr>
                </a:br>
                <a:endParaRPr lang="en-US" altLang="ja-JP" sz="1050" dirty="0">
                  <a:solidFill>
                    <a:schemeClr val="tx1"/>
                  </a:solidFill>
                  <a:latin typeface="Arial" panose="020B0604020202020204" pitchFamily="34" charset="0"/>
                  <a:cs typeface="Arial" panose="020B0604020202020204" pitchFamily="34" charset="0"/>
                </a:endParaRPr>
              </a:p>
            </p:txBody>
          </p:sp>
          <p:grpSp>
            <p:nvGrpSpPr>
              <p:cNvPr id="14" name="グループ化 13">
                <a:extLst>
                  <a:ext uri="{FF2B5EF4-FFF2-40B4-BE49-F238E27FC236}">
                    <a16:creationId xmlns:a16="http://schemas.microsoft.com/office/drawing/2014/main" id="{2B5959AD-3BF1-4368-ADD8-D945411ABA4B}"/>
                  </a:ext>
                </a:extLst>
              </p:cNvPr>
              <p:cNvGrpSpPr/>
              <p:nvPr/>
            </p:nvGrpSpPr>
            <p:grpSpPr>
              <a:xfrm>
                <a:off x="684213" y="1962331"/>
                <a:ext cx="7241893" cy="261610"/>
                <a:chOff x="684213" y="1962331"/>
                <a:chExt cx="7241893" cy="261610"/>
              </a:xfrm>
            </p:grpSpPr>
            <p:grpSp>
              <p:nvGrpSpPr>
                <p:cNvPr id="10" name="グループ化 9">
                  <a:extLst>
                    <a:ext uri="{FF2B5EF4-FFF2-40B4-BE49-F238E27FC236}">
                      <a16:creationId xmlns:a16="http://schemas.microsoft.com/office/drawing/2014/main" id="{007DA7F2-6A28-45DE-9E31-70A3BBA27E38}"/>
                    </a:ext>
                  </a:extLst>
                </p:cNvPr>
                <p:cNvGrpSpPr/>
                <p:nvPr/>
              </p:nvGrpSpPr>
              <p:grpSpPr>
                <a:xfrm>
                  <a:off x="684213" y="1988840"/>
                  <a:ext cx="7241893" cy="152645"/>
                  <a:chOff x="684213" y="1988840"/>
                  <a:chExt cx="7241893" cy="152645"/>
                </a:xfrm>
              </p:grpSpPr>
              <p:sp>
                <p:nvSpPr>
                  <p:cNvPr id="4" name="正方形/長方形 3">
                    <a:extLst>
                      <a:ext uri="{FF2B5EF4-FFF2-40B4-BE49-F238E27FC236}">
                        <a16:creationId xmlns:a16="http://schemas.microsoft.com/office/drawing/2014/main" id="{7BF9AC3C-F477-4E49-AF8A-533550C55BA3}"/>
                      </a:ext>
                    </a:extLst>
                  </p:cNvPr>
                  <p:cNvSpPr/>
                  <p:nvPr/>
                </p:nvSpPr>
                <p:spPr bwMode="auto">
                  <a:xfrm>
                    <a:off x="684213" y="1988840"/>
                    <a:ext cx="7241893" cy="152645"/>
                  </a:xfrm>
                  <a:prstGeom prst="rect">
                    <a:avLst/>
                  </a:prstGeom>
                  <a:solidFill>
                    <a:srgbClr val="D2CA8E"/>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400" b="0" i="0" u="none" strike="noStrike" cap="none" normalizeH="0" baseline="0" dirty="0">
                      <a:ln>
                        <a:noFill/>
                      </a:ln>
                      <a:solidFill>
                        <a:schemeClr val="accent2"/>
                      </a:solidFill>
                      <a:effectLst/>
                      <a:latin typeface="Times New Roman" charset="0"/>
                      <a:ea typeface="ＭＳ Ｐゴシック" charset="-128"/>
                      <a:cs typeface="ＭＳ Ｐゴシック" charset="-128"/>
                    </a:endParaRPr>
                  </a:p>
                </p:txBody>
              </p:sp>
              <p:pic>
                <p:nvPicPr>
                  <p:cNvPr id="6" name="図 5">
                    <a:extLst>
                      <a:ext uri="{FF2B5EF4-FFF2-40B4-BE49-F238E27FC236}">
                        <a16:creationId xmlns:a16="http://schemas.microsoft.com/office/drawing/2014/main" id="{920D1028-3A8E-4A51-91A6-A08AA5E0B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8" y="1988840"/>
                    <a:ext cx="165365" cy="152645"/>
                  </a:xfrm>
                  <a:prstGeom prst="rect">
                    <a:avLst/>
                  </a:prstGeom>
                </p:spPr>
              </p:pic>
            </p:grpSp>
            <p:sp>
              <p:nvSpPr>
                <p:cNvPr id="13" name="テキスト ボックス 12">
                  <a:extLst>
                    <a:ext uri="{FF2B5EF4-FFF2-40B4-BE49-F238E27FC236}">
                      <a16:creationId xmlns:a16="http://schemas.microsoft.com/office/drawing/2014/main" id="{6EC97D86-7F5A-4AD9-9A9B-B8E31C6CB140}"/>
                    </a:ext>
                  </a:extLst>
                </p:cNvPr>
                <p:cNvSpPr txBox="1"/>
                <p:nvPr/>
              </p:nvSpPr>
              <p:spPr>
                <a:xfrm>
                  <a:off x="850665" y="1962331"/>
                  <a:ext cx="2736304" cy="261610"/>
                </a:xfrm>
                <a:prstGeom prst="rect">
                  <a:avLst/>
                </a:prstGeom>
                <a:noFill/>
              </p:spPr>
              <p:txBody>
                <a:bodyPr wrap="square" rtlCol="0">
                  <a:spAutoFit/>
                </a:bodyPr>
                <a:lstStyle/>
                <a:p>
                  <a:r>
                    <a:rPr lang="en-US" altLang="ja-JP" sz="1050" dirty="0">
                      <a:solidFill>
                        <a:schemeClr val="tx1"/>
                      </a:solidFill>
                      <a:latin typeface="Arial" panose="020B0604020202020204" pitchFamily="34" charset="0"/>
                      <a:cs typeface="Arial" panose="020B0604020202020204" pitchFamily="34" charset="0"/>
                    </a:rPr>
                    <a:t>Consent for Handling Data</a:t>
                  </a:r>
                </a:p>
              </p:txBody>
            </p:sp>
          </p:grpSp>
        </p:grpSp>
        <p:sp>
          <p:nvSpPr>
            <p:cNvPr id="15" name="四角形: 角を丸くする 14">
              <a:extLst>
                <a:ext uri="{FF2B5EF4-FFF2-40B4-BE49-F238E27FC236}">
                  <a16:creationId xmlns:a16="http://schemas.microsoft.com/office/drawing/2014/main" id="{2299EE3E-3164-45A7-B86C-C2CD20F9D015}"/>
                </a:ext>
              </a:extLst>
            </p:cNvPr>
            <p:cNvSpPr/>
            <p:nvPr/>
          </p:nvSpPr>
          <p:spPr bwMode="auto">
            <a:xfrm>
              <a:off x="821672" y="5714703"/>
              <a:ext cx="509968" cy="280928"/>
            </a:xfrm>
            <a:prstGeom prst="roundRect">
              <a:avLst/>
            </a:prstGeom>
            <a:solidFill>
              <a:schemeClr val="bg1">
                <a:lumMod val="85000"/>
              </a:schemeClr>
            </a:solid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altLang="ja-JP" sz="1050" dirty="0">
                  <a:solidFill>
                    <a:schemeClr val="tx1"/>
                  </a:solidFill>
                  <a:latin typeface="Arial" panose="020B0604020202020204" pitchFamily="34" charset="0"/>
                  <a:ea typeface="メイリオ" panose="020B0604030504040204" pitchFamily="50" charset="-128"/>
                  <a:cs typeface="Arial" panose="020B0604020202020204" pitchFamily="34" charset="0"/>
                </a:rPr>
                <a:t>Next</a:t>
              </a:r>
              <a:endParaRPr kumimoji="1" lang="ja-JP" altLang="en-US" sz="12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18" name="AutoShape 34">
              <a:extLst>
                <a:ext uri="{FF2B5EF4-FFF2-40B4-BE49-F238E27FC236}">
                  <a16:creationId xmlns:a16="http://schemas.microsoft.com/office/drawing/2014/main" id="{22CDAF29-1469-47D6-9EF5-DEBC35975A45}"/>
                </a:ext>
              </a:extLst>
            </p:cNvPr>
            <p:cNvSpPr>
              <a:spLocks noChangeArrowheads="1"/>
            </p:cNvSpPr>
            <p:nvPr/>
          </p:nvSpPr>
          <p:spPr bwMode="auto">
            <a:xfrm>
              <a:off x="505764" y="4396900"/>
              <a:ext cx="7477227" cy="247592"/>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grpSp>
      <p:sp>
        <p:nvSpPr>
          <p:cNvPr id="31748" name="Text Box 17"/>
          <p:cNvSpPr txBox="1">
            <a:spLocks noChangeArrowheads="1"/>
          </p:cNvSpPr>
          <p:nvPr/>
        </p:nvSpPr>
        <p:spPr bwMode="auto">
          <a:xfrm>
            <a:off x="3779912" y="2668758"/>
            <a:ext cx="4879901" cy="95410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b="1"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The "Consent for Handling Data" screen will be appeared. Please read it carefully and choose "I agree" or "I do not agree“.</a:t>
            </a:r>
          </a:p>
          <a:p>
            <a:pPr>
              <a:spcBef>
                <a:spcPct val="0"/>
              </a:spcBef>
            </a:pPr>
            <a:r>
              <a:rPr lang="en-US" altLang="ja-JP" b="1"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Then, press “Next".</a:t>
            </a:r>
          </a:p>
        </p:txBody>
      </p:sp>
    </p:spTree>
    <p:extLst>
      <p:ext uri="{BB962C8B-B14F-4D97-AF65-F5344CB8AC3E}">
        <p14:creationId xmlns:p14="http://schemas.microsoft.com/office/powerpoint/2010/main" val="257790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6" name="Rectangle 1026"/>
          <p:cNvSpPr>
            <a:spLocks noChangeArrowheads="1"/>
          </p:cNvSpPr>
          <p:nvPr/>
        </p:nvSpPr>
        <p:spPr bwMode="auto">
          <a:xfrm>
            <a:off x="684213" y="404812"/>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TW" altLang="en-US" sz="3200" dirty="0">
                <a:solidFill>
                  <a:schemeClr val="tx2"/>
                </a:solidFill>
                <a:latin typeface="メイリオ" pitchFamily="50" charset="-128"/>
                <a:ea typeface="メイリオ" pitchFamily="50" charset="-128"/>
                <a:cs typeface="メイリオ" pitchFamily="50" charset="-128"/>
              </a:rPr>
              <a:t>２</a:t>
            </a:r>
            <a:r>
              <a:rPr lang="en-US" altLang="zh-TW" sz="3200" dirty="0">
                <a:solidFill>
                  <a:schemeClr val="tx2"/>
                </a:solidFill>
                <a:latin typeface="メイリオ" pitchFamily="50" charset="-128"/>
                <a:ea typeface="メイリオ" pitchFamily="50" charset="-128"/>
                <a:cs typeface="メイリオ" pitchFamily="50" charset="-128"/>
              </a:rPr>
              <a:t>. Things to check before registration</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 </a:t>
            </a:r>
            <a:r>
              <a:rPr lang="en-US" altLang="ja-JP" sz="2000" dirty="0">
                <a:solidFill>
                  <a:schemeClr val="tx2"/>
                </a:solidFill>
                <a:latin typeface="メイリオ" pitchFamily="50" charset="-128"/>
                <a:ea typeface="メイリオ" pitchFamily="50" charset="-128"/>
                <a:cs typeface="メイリオ" pitchFamily="50" charset="-128"/>
              </a:rPr>
              <a:t>Course Registration Period and Course Offering Schedule </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2"/>
              </a:solidFill>
              <a:latin typeface="メイリオ" pitchFamily="50" charset="-128"/>
              <a:ea typeface="メイリオ" pitchFamily="50" charset="-128"/>
              <a:cs typeface="メイリオ" pitchFamily="50" charset="-128"/>
            </a:endParaRPr>
          </a:p>
        </p:txBody>
      </p:sp>
      <p:cxnSp>
        <p:nvCxnSpPr>
          <p:cNvPr id="22" name="直線コネクタ 21"/>
          <p:cNvCxnSpPr/>
          <p:nvPr/>
        </p:nvCxnSpPr>
        <p:spPr bwMode="auto">
          <a:xfrm>
            <a:off x="4644008" y="1772816"/>
            <a:ext cx="1"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2" name="左右矢印 31"/>
          <p:cNvSpPr/>
          <p:nvPr/>
        </p:nvSpPr>
        <p:spPr bwMode="auto">
          <a:xfrm>
            <a:off x="755576" y="2852936"/>
            <a:ext cx="1296143"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コネクタ 39"/>
          <p:cNvCxnSpPr/>
          <p:nvPr/>
        </p:nvCxnSpPr>
        <p:spPr bwMode="auto">
          <a:xfrm>
            <a:off x="205172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1" name="直線コネクタ 40"/>
          <p:cNvCxnSpPr/>
          <p:nvPr/>
        </p:nvCxnSpPr>
        <p:spPr bwMode="auto">
          <a:xfrm>
            <a:off x="3347864"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2" name="直線コネクタ 41"/>
          <p:cNvCxnSpPr/>
          <p:nvPr/>
        </p:nvCxnSpPr>
        <p:spPr bwMode="auto">
          <a:xfrm>
            <a:off x="755576"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3" name="直線コネクタ 42"/>
          <p:cNvCxnSpPr/>
          <p:nvPr/>
        </p:nvCxnSpPr>
        <p:spPr bwMode="auto">
          <a:xfrm flipH="1">
            <a:off x="5940008"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4" name="直線コネクタ 43"/>
          <p:cNvCxnSpPr/>
          <p:nvPr/>
        </p:nvCxnSpPr>
        <p:spPr bwMode="auto">
          <a:xfrm flipH="1">
            <a:off x="7236152"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853244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10" name="左右矢印 9"/>
          <p:cNvSpPr/>
          <p:nvPr/>
        </p:nvSpPr>
        <p:spPr bwMode="auto">
          <a:xfrm>
            <a:off x="755577" y="2302689"/>
            <a:ext cx="3888287"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First Semester</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左右矢印 24"/>
          <p:cNvSpPr/>
          <p:nvPr/>
        </p:nvSpPr>
        <p:spPr bwMode="auto">
          <a:xfrm>
            <a:off x="4640912" y="2302689"/>
            <a:ext cx="3888431"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Second Semester</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左右矢印 45"/>
          <p:cNvSpPr/>
          <p:nvPr/>
        </p:nvSpPr>
        <p:spPr bwMode="auto">
          <a:xfrm>
            <a:off x="755576" y="3861048"/>
            <a:ext cx="7776720"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Year-round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7" name="直線コネクタ 26"/>
          <p:cNvCxnSpPr/>
          <p:nvPr/>
        </p:nvCxnSpPr>
        <p:spPr bwMode="auto">
          <a:xfrm>
            <a:off x="323528" y="285293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57" name="直線コネクタ 56"/>
          <p:cNvCxnSpPr/>
          <p:nvPr/>
        </p:nvCxnSpPr>
        <p:spPr bwMode="auto">
          <a:xfrm>
            <a:off x="323528" y="5373216"/>
            <a:ext cx="8208768"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1" name="左矢印 30"/>
          <p:cNvSpPr/>
          <p:nvPr/>
        </p:nvSpPr>
        <p:spPr bwMode="auto">
          <a:xfrm>
            <a:off x="4644008" y="4293096"/>
            <a:ext cx="3888288" cy="550247"/>
          </a:xfrm>
          <a:prstGeom prst="lef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 Courses</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右矢印 46"/>
          <p:cNvSpPr/>
          <p:nvPr/>
        </p:nvSpPr>
        <p:spPr bwMode="auto">
          <a:xfrm>
            <a:off x="755721" y="4318913"/>
            <a:ext cx="3888288" cy="550247"/>
          </a:xfrm>
          <a:prstGeom prs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左右矢印 69"/>
          <p:cNvSpPr/>
          <p:nvPr/>
        </p:nvSpPr>
        <p:spPr bwMode="auto">
          <a:xfrm>
            <a:off x="2051720" y="2852936"/>
            <a:ext cx="1296000"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左右矢印 70"/>
          <p:cNvSpPr/>
          <p:nvPr/>
        </p:nvSpPr>
        <p:spPr bwMode="auto">
          <a:xfrm>
            <a:off x="3347864" y="2863649"/>
            <a:ext cx="1296000" cy="1146349"/>
          </a:xfrm>
          <a:prstGeom prst="leftRightArrow">
            <a:avLst>
              <a:gd name="adj1" fmla="val 50000"/>
              <a:gd name="adj2" fmla="val 33445"/>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Term(1st)</a:t>
            </a: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72" name="左右矢印 71"/>
          <p:cNvSpPr/>
          <p:nvPr/>
        </p:nvSpPr>
        <p:spPr bwMode="auto">
          <a:xfrm>
            <a:off x="4644008" y="2852936"/>
            <a:ext cx="1296000"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左右矢印 72"/>
          <p:cNvSpPr/>
          <p:nvPr/>
        </p:nvSpPr>
        <p:spPr bwMode="auto">
          <a:xfrm>
            <a:off x="5940152" y="2852936"/>
            <a:ext cx="1296000"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左右矢印 76"/>
          <p:cNvSpPr/>
          <p:nvPr/>
        </p:nvSpPr>
        <p:spPr bwMode="auto">
          <a:xfrm>
            <a:off x="755576" y="4797152"/>
            <a:ext cx="7776720" cy="550247"/>
          </a:xfrm>
          <a:prstGeom prst="lef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Intensive Courses</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Offered in a part of period</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80" name="直線コネクタ 79"/>
          <p:cNvCxnSpPr/>
          <p:nvPr/>
        </p:nvCxnSpPr>
        <p:spPr bwMode="auto">
          <a:xfrm>
            <a:off x="323528"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1" name="直線コネクタ 80"/>
          <p:cNvCxnSpPr/>
          <p:nvPr/>
        </p:nvCxnSpPr>
        <p:spPr bwMode="auto">
          <a:xfrm>
            <a:off x="323528" y="2276872"/>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2" name="直線コネクタ 81"/>
          <p:cNvCxnSpPr/>
          <p:nvPr/>
        </p:nvCxnSpPr>
        <p:spPr bwMode="auto">
          <a:xfrm>
            <a:off x="323528" y="177281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63" name="テキスト ボックス 62"/>
          <p:cNvSpPr txBox="1"/>
          <p:nvPr/>
        </p:nvSpPr>
        <p:spPr>
          <a:xfrm>
            <a:off x="288782" y="1772816"/>
            <a:ext cx="548548" cy="261610"/>
          </a:xfrm>
          <a:prstGeom prst="rect">
            <a:avLst/>
          </a:prstGeom>
          <a:noFill/>
        </p:spPr>
        <p:txBody>
          <a:bodyPr wrap="none" rtlCol="0">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a:t>
            </a:r>
          </a:p>
        </p:txBody>
      </p:sp>
      <p:sp>
        <p:nvSpPr>
          <p:cNvPr id="84" name="テキスト ボックス 83"/>
          <p:cNvSpPr txBox="1"/>
          <p:nvPr/>
        </p:nvSpPr>
        <p:spPr>
          <a:xfrm>
            <a:off x="799034" y="1772816"/>
            <a:ext cx="1183337"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Apr.</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Jun.</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2107446" y="1772816"/>
            <a:ext cx="121058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nd</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Jun.</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Aug.</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3294343" y="1772816"/>
            <a:ext cx="1377300"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Summer holidays</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Aug.</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Sep.</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4703866" y="1772816"/>
            <a:ext cx="1199367"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rd</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Oct.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Dec.</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6083241" y="1772816"/>
            <a:ext cx="1058303"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(Dec.</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Feb.)</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7216983" y="1772816"/>
            <a:ext cx="1420582"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Year-end holidays</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Feb.</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Mar.</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288782" y="2337410"/>
            <a:ext cx="572593" cy="515526"/>
          </a:xfrm>
          <a:prstGeom prst="rect">
            <a:avLst/>
          </a:prstGeom>
          <a:noFill/>
        </p:spPr>
        <p:txBody>
          <a:bodyPr wrap="none" rtlCol="0">
            <a:spAutoFit/>
          </a:bodyPr>
          <a:lstStyle/>
          <a:p>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Seme</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ster</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p:cNvSpPr txBox="1"/>
          <p:nvPr/>
        </p:nvSpPr>
        <p:spPr>
          <a:xfrm rot="16200000">
            <a:off x="-320382" y="3812826"/>
            <a:ext cx="1704372" cy="265958"/>
          </a:xfrm>
          <a:prstGeom prst="rect">
            <a:avLst/>
          </a:prstGeom>
          <a:noFill/>
        </p:spPr>
        <p:txBody>
          <a:bodyPr wrap="square" rtlCol="0">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Timetable of Courses </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3" name="テキスト ボックス 47112"/>
          <p:cNvSpPr txBox="1"/>
          <p:nvPr/>
        </p:nvSpPr>
        <p:spPr>
          <a:xfrm>
            <a:off x="158669" y="5385262"/>
            <a:ext cx="8157747" cy="1477328"/>
          </a:xfrm>
          <a:prstGeom prst="rect">
            <a:avLst/>
          </a:prstGeom>
          <a:solidFill>
            <a:schemeClr val="bg1"/>
          </a:solidFill>
        </p:spPr>
        <p:txBody>
          <a:bodyPr wrap="square" numCol="3"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the 1</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Courses offered in the 2</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nd</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First Semester Courses</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through the first semester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 Of Term (1st)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during summer holidays</a:t>
            </a: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the 3</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rd</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Term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the 4</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Second Semester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through the second semester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 Of Term (2nd)</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during the year-end holidays</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Year-round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through the year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 Courses</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across the fiscal year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Intensive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a part of period in the year</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左右矢印 34"/>
          <p:cNvSpPr/>
          <p:nvPr/>
        </p:nvSpPr>
        <p:spPr bwMode="auto">
          <a:xfrm>
            <a:off x="755576" y="3356992"/>
            <a:ext cx="2592288"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First Semester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左右矢印 38"/>
          <p:cNvSpPr/>
          <p:nvPr/>
        </p:nvSpPr>
        <p:spPr bwMode="auto">
          <a:xfrm>
            <a:off x="4644008" y="3356992"/>
            <a:ext cx="2592144"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Second Semester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左右矢印 47"/>
          <p:cNvSpPr/>
          <p:nvPr/>
        </p:nvSpPr>
        <p:spPr bwMode="auto">
          <a:xfrm>
            <a:off x="7236152" y="2863649"/>
            <a:ext cx="1296000" cy="1146349"/>
          </a:xfrm>
          <a:prstGeom prst="leftRightArrow">
            <a:avLst>
              <a:gd name="adj1" fmla="val 50000"/>
              <a:gd name="adj2" fmla="val 33445"/>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Term(2nd)</a:t>
            </a: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4261498492"/>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83C7D1C1F2DF94A98C7620B7929A11C" ma:contentTypeVersion="8" ma:contentTypeDescription="新しいドキュメントを作成します。" ma:contentTypeScope="" ma:versionID="894864fde87b1e3cc1f7c0abcbb341f1">
  <xsd:schema xmlns:xsd="http://www.w3.org/2001/XMLSchema" xmlns:xs="http://www.w3.org/2001/XMLSchema" xmlns:p="http://schemas.microsoft.com/office/2006/metadata/properties" xmlns:ns2="49d0377d-a55f-4ae3-8f46-3da7634414b1" targetNamespace="http://schemas.microsoft.com/office/2006/metadata/properties" ma:root="true" ma:fieldsID="112edc0b62e4d7f9d9acc3a440a8f90e" ns2:_="">
    <xsd:import namespace="49d0377d-a55f-4ae3-8f46-3da7634414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0377d-a55f-4ae3-8f46-3da7634414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54365-DDE1-4DBC-8E5E-1E2DB4D4C01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F180A5-8C2E-430B-8798-7E7B91D9D001}">
  <ds:schemaRefs>
    <ds:schemaRef ds:uri="http://schemas.microsoft.com/sharepoint/v3/contenttype/forms"/>
  </ds:schemaRefs>
</ds:datastoreItem>
</file>

<file path=customXml/itemProps3.xml><?xml version="1.0" encoding="utf-8"?>
<ds:datastoreItem xmlns:ds="http://schemas.openxmlformats.org/officeDocument/2006/customXml" ds:itemID="{DDCC3D6A-7A40-48E9-9147-C2247D255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0377d-a55f-4ae3-8f46-3da763441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9366</TotalTime>
  <Words>2888</Words>
  <Application>Microsoft Office PowerPoint</Application>
  <PresentationFormat>画面に合わせる (4:3)</PresentationFormat>
  <Paragraphs>248</Paragraphs>
  <Slides>25</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ＭＳ Ｐゴシック</vt:lpstr>
      <vt:lpstr>ＭＳ Ｐ明朝</vt:lpstr>
      <vt:lpstr>メイリオ</vt:lpstr>
      <vt:lpstr>Arial</vt:lpstr>
      <vt:lpstr>Calibri</vt:lpstr>
      <vt:lpstr>Symbol</vt:lpstr>
      <vt:lpstr>Times New Roman</vt:lpstr>
      <vt:lpstr>Verdana</vt:lpstr>
      <vt:lpstr>Wingdings</vt:lpstr>
      <vt:lpstr>Wingdings 2</vt:lpstr>
      <vt:lpstr>Profile</vt:lpstr>
      <vt:lpstr>Guidance on  Course Registration</vt:lpstr>
      <vt:lpstr>Contents</vt:lpstr>
      <vt:lpstr>PowerPoint プレゼンテーション</vt:lpstr>
      <vt:lpstr>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 　–Notes of Importance regarding Course Registration-</vt:lpstr>
      <vt:lpstr>Contact Information</vt:lpstr>
      <vt:lpstr>Contact Information</vt:lpstr>
    </vt:vector>
  </TitlesOfParts>
  <Company>広島大学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「もみじ」学生情報システム 履修登録利用説明</dc:title>
  <dc:creator>広島大学事務部</dc:creator>
  <cp:lastModifiedBy>HARA Mika</cp:lastModifiedBy>
  <cp:revision>546</cp:revision>
  <cp:lastPrinted>2018-03-01T03:18:18Z</cp:lastPrinted>
  <dcterms:created xsi:type="dcterms:W3CDTF">2010-02-06T23:34:36Z</dcterms:created>
  <dcterms:modified xsi:type="dcterms:W3CDTF">2022-03-10T07:52:28Z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0x010100183C7D1C1F2DF94A98C7620B7929A11C</vt:lpwstr>
  </property>
</Properties>
</file>