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D9D3-604B-44EB-BDCB-CB782F690938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11FA-3637-44A3-A452-FEBCB5171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05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1832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7713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935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9725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71688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288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860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432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9004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</a:pPr>
            <a:fld id="{8C852FFE-932D-45AA-9AE1-7AFC478964A2}" type="slidenum">
              <a:rPr lang="en-US" altLang="ja-JP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2000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18534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7713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935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9725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71688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288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860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432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9004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E7A57EE-8676-4545-9207-9A1A2858B1A6}" type="slidenum">
              <a:rPr lang="en-US" altLang="ja-JP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7713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935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9725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71688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288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860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432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9004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C984853-E90F-4AB9-BB74-DBBB5AEEEEC5}" type="slidenum">
              <a:rPr lang="en-US" altLang="ja-JP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18944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7713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935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9725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71688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288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860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432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900488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DFB2AD5-A6EF-440B-BBFE-9432FC139288}" type="slidenum">
              <a:rPr lang="en-US" altLang="ja-JP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19149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39775" indent="-282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38238" indent="-2254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595438" indent="-2254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2638" indent="-2254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09838" indent="-225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67038" indent="-225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4238" indent="-225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1438" indent="-225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26160F68-FA84-4E14-AB4F-C34BE7FF28C8}" type="slidenum">
              <a:rPr lang="en-US" altLang="ja-JP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4D84F15-7AD4-8E46-949D-91873BA8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27D9877-4AAC-44D1-8CBF-F231D7BC391E}" type="datetimeFigureOut">
              <a:rPr lang="ja-JP" altLang="en-US"/>
              <a:pPr>
                <a:defRPr/>
              </a:pPr>
              <a:t>2019/4/26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183F132-F63B-A44B-8436-1B5EBF06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410AEB3-EA5E-8940-85FA-15F90369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Times New Roman" pitchFamily="18" charset="0"/>
              </a:defRPr>
            </a:lvl1pPr>
          </a:lstStyle>
          <a:p>
            <a:fld id="{F39B43A2-134D-419C-A7FF-92D7F23CF6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502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602B7509-50AD-4B47-B835-3CB141994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11900B76-821D-C241-A90B-7D7C05BE0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8383F4DF-999C-C146-B6FF-3405AED02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326F3-7F47-4888-A5E8-7E1133B4BD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00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548ED51-BCC5-0948-9C62-8029D8B7B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5C7B7AD-8567-4943-8757-A6C7D099A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CFD4BA7A-7E1E-4145-80C5-BF419D720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59FB-D486-4296-80DB-407C92113A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85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CD84-D53F-4A3F-92FF-38268E1C3961}" type="datetimeFigureOut">
              <a:rPr lang="ja-JP" altLang="en-US" smtClean="0"/>
              <a:pPr/>
              <a:t>2019/4/26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1A2E-6259-46CF-B144-E2D5AF0C26B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14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33488" y="1209675"/>
            <a:ext cx="3656012" cy="500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1900" y="1209675"/>
            <a:ext cx="3656013" cy="500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3369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タイトル、メディア クリップ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メディア プレースホルダ 2"/>
          <p:cNvSpPr>
            <a:spLocks noGrp="1"/>
          </p:cNvSpPr>
          <p:nvPr>
            <p:ph type="media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F22CDEF-D2AE-DC4A-A6F2-9C9F40759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4A0A70F-E053-1146-8CCE-022BEEE09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66D58F17-66C2-E44F-BCB6-6A32A0B8CE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2734-335F-4A6A-B61F-9849668738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769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9EBC9FE-FA2E-EC4B-94D7-4B869259B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3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0"/>
              </a:spcBef>
              <a:defRPr sz="1200">
                <a:solidFill>
                  <a:prstClr val="black">
                    <a:tint val="75000"/>
                  </a:prstClr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2FFAA3A-5C6F-4943-AFFE-EFC1144E5E60}" type="datetimeFigureOut">
              <a:rPr lang="ja-JP" altLang="en-US"/>
              <a:pPr fontAlgn="base">
                <a:spcAft>
                  <a:spcPct val="0"/>
                </a:spcAft>
                <a:defRPr/>
              </a:pPr>
              <a:t>2019/4/26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F361A3B-36F3-134A-B686-8B561E3DD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3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0"/>
              </a:spcBef>
              <a:defRPr sz="1200">
                <a:solidFill>
                  <a:prstClr val="black">
                    <a:tint val="75000"/>
                  </a:prstClr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75E0824-500F-094D-8635-B5B3B2BBE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35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71C8B5-5EEE-43F4-8C4A-CE82C049DCA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188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482" y="-16768"/>
            <a:ext cx="5154798" cy="687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7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4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5832475" cy="642937"/>
          </a:xfrm>
        </p:spPr>
        <p:txBody>
          <a:bodyPr/>
          <a:lstStyle/>
          <a:p>
            <a:pPr eaLnBrk="1" hangingPunct="1"/>
            <a:r>
              <a:rPr lang="en-US" altLang="ja-JP" sz="3500" smtClean="0"/>
              <a:t>Academic Consultation</a:t>
            </a:r>
          </a:p>
        </p:txBody>
      </p:sp>
      <p:sp>
        <p:nvSpPr>
          <p:cNvPr id="18432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348038" y="4581525"/>
            <a:ext cx="5402262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Associate Professor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3600" smtClean="0"/>
              <a:t>Naoe KAWAMOTO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Graduate School of  Integrated Arts and Sciences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C3F1CA97-A1FE-1741-8D7F-0221E2966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2492375"/>
            <a:ext cx="87487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330066"/>
              </a:buClr>
              <a:buFont typeface="Wingdings" pitchFamily="2" charset="2"/>
              <a:buNone/>
              <a:defRPr/>
            </a:pPr>
            <a:r>
              <a:rPr lang="ja-JP" altLang="en-US" sz="4000" b="1" kern="0" dirty="0">
                <a:solidFill>
                  <a:srgbClr val="000000"/>
                </a:solidFill>
                <a:latin typeface="ＭＳ Ｐゴシック"/>
              </a:rPr>
              <a:t>　　</a:t>
            </a:r>
            <a:r>
              <a:rPr lang="en-US" altLang="ja-JP" sz="4000" b="1" u="sng" kern="0" dirty="0">
                <a:solidFill>
                  <a:srgbClr val="000000"/>
                </a:solidFill>
                <a:latin typeface="ＭＳ Ｐゴシック"/>
              </a:rPr>
              <a:t>International Student Advisor </a:t>
            </a:r>
          </a:p>
          <a:p>
            <a:pPr eaLnBrk="1" hangingPunct="1">
              <a:lnSpc>
                <a:spcPct val="80000"/>
              </a:lnSpc>
              <a:buClr>
                <a:srgbClr val="330066"/>
              </a:buClr>
              <a:buFont typeface="Wingdings" pitchFamily="2" charset="2"/>
              <a:buNone/>
              <a:defRPr/>
            </a:pPr>
            <a:r>
              <a:rPr lang="ja-JP" altLang="en-US" sz="4000" b="1" kern="0" dirty="0">
                <a:solidFill>
                  <a:srgbClr val="000000"/>
                </a:solidFill>
                <a:latin typeface="ＭＳ Ｐゴシック"/>
              </a:rPr>
              <a:t>　　</a:t>
            </a:r>
            <a:r>
              <a:rPr lang="ja-JP" altLang="en-US" sz="3200" b="1" kern="0" dirty="0">
                <a:solidFill>
                  <a:srgbClr val="000000"/>
                </a:solidFill>
                <a:latin typeface="ＭＳ Ｐゴシック"/>
              </a:rPr>
              <a:t>　　　　　　　　　　　　　　　　　　　</a:t>
            </a:r>
            <a:endParaRPr lang="en-US" altLang="ja-JP" sz="3200" b="1" kern="0" dirty="0">
              <a:solidFill>
                <a:srgbClr val="000000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41318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en-US" altLang="ja-JP" smtClean="0"/>
              <a:t>Academic consultant matters</a:t>
            </a:r>
          </a:p>
        </p:txBody>
      </p:sp>
      <p:sp>
        <p:nvSpPr>
          <p:cNvPr id="186370" name="Rectangle 33"/>
          <p:cNvSpPr>
            <a:spLocks noGrp="1"/>
          </p:cNvSpPr>
          <p:nvPr>
            <p:ph type="body" sz="half" idx="2"/>
          </p:nvPr>
        </p:nvSpPr>
        <p:spPr>
          <a:xfrm>
            <a:off x="0" y="1341438"/>
            <a:ext cx="9144000" cy="496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z="260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/>
              <a:t>○Conflict between international students and supervisors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>
                <a:solidFill>
                  <a:schemeClr val="hlink"/>
                </a:solidFill>
              </a:rPr>
              <a:t>   (Difficulties of getting consensus about research topic, differences of research style, less guidance, etc.)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/>
              <a:t>○Cultural adjustment difficulties in learning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>
                <a:solidFill>
                  <a:schemeClr val="hlink"/>
                </a:solidFill>
              </a:rPr>
              <a:t>     (Language, lecture style, etc.)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/>
              <a:t>○Conflicts with lab mates regarding research collaboration/ using lab rules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/>
              <a:t>○Less understanding information from office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600" smtClean="0">
                <a:solidFill>
                  <a:schemeClr val="hlink"/>
                </a:solidFill>
              </a:rPr>
              <a:t>  (Language, Degree/credits system, certification, etc.)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600" smtClean="0"/>
              <a:t>○</a:t>
            </a:r>
            <a:r>
              <a:rPr lang="en-US" altLang="ja-JP" sz="2600" smtClean="0"/>
              <a:t>Uncertainly/anxiety about future education/ career</a:t>
            </a:r>
          </a:p>
        </p:txBody>
      </p:sp>
    </p:spTree>
    <p:extLst>
      <p:ext uri="{BB962C8B-B14F-4D97-AF65-F5344CB8AC3E}">
        <p14:creationId xmlns:p14="http://schemas.microsoft.com/office/powerpoint/2010/main" val="2467478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タイトル 1"/>
          <p:cNvSpPr>
            <a:spLocks noGrp="1"/>
          </p:cNvSpPr>
          <p:nvPr>
            <p:ph type="title"/>
          </p:nvPr>
        </p:nvSpPr>
        <p:spPr>
          <a:xfrm>
            <a:off x="0" y="122238"/>
            <a:ext cx="8172450" cy="1295400"/>
          </a:xfrm>
        </p:spPr>
        <p:txBody>
          <a:bodyPr/>
          <a:lstStyle/>
          <a:p>
            <a:pPr eaLnBrk="1" hangingPunct="1"/>
            <a:r>
              <a:rPr lang="en-US" altLang="ja-JP" smtClean="0"/>
              <a:t>    Rules for research students </a:t>
            </a:r>
            <a:endParaRPr lang="ja-JP" altLang="en-US" smtClean="0"/>
          </a:p>
        </p:txBody>
      </p:sp>
      <p:sp>
        <p:nvSpPr>
          <p:cNvPr id="188418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Admission for research will be canceled if a research student doesn’t pay their research fees within 3 months of the date of admission.</a:t>
            </a:r>
          </a:p>
          <a:p>
            <a:pPr eaLnBrk="1" hangingPunct="1"/>
            <a:r>
              <a:rPr lang="en-US" altLang="ja-JP" smtClean="0"/>
              <a:t>After Admission We will check research progress by means of a record written by the research student which depicts specific study/research contents using the format of “Research journal </a:t>
            </a:r>
            <a:r>
              <a:rPr lang="ja-JP" altLang="en-US" smtClean="0"/>
              <a:t>「研究日誌」</a:t>
            </a:r>
            <a:r>
              <a:rPr lang="en-US" altLang="ja-JP" smtClean="0"/>
              <a:t>” etc..</a:t>
            </a:r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4291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="" xmlns:a16="http://schemas.microsoft.com/office/drawing/2014/main" id="{E4E7BE42-8E56-4F4C-8BBC-62EC6F048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en-US" altLang="ja-JP" sz="3600" b="1" dirty="0">
                <a:solidFill>
                  <a:schemeClr val="accent1">
                    <a:lumMod val="50000"/>
                  </a:schemeClr>
                </a:solidFill>
              </a:rPr>
              <a:t>Student Supporter System </a:t>
            </a:r>
            <a:br>
              <a:rPr lang="en-US" altLang="ja-JP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en-US" altLang="ja-JP" sz="3600" b="1" dirty="0">
                <a:solidFill>
                  <a:schemeClr val="accent1">
                    <a:lumMod val="50000"/>
                  </a:schemeClr>
                </a:solidFill>
              </a:rPr>
              <a:t>for Newly Arrived International Students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B84B69EE-595A-5643-ABAD-A0FEA311F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9036050" cy="511175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ja-JP" sz="3400" b="1" dirty="0"/>
              <a:t>【Role of Student Supporter】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ja-JP" altLang="en-US" sz="2700" b="1" dirty="0"/>
              <a:t>  </a:t>
            </a:r>
            <a:r>
              <a:rPr lang="en-US" altLang="ja-JP" sz="2900" b="1" dirty="0"/>
              <a:t>To assist smooth settlement of newly arrived international students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ja-JP" sz="2900" b="1" dirty="0"/>
              <a:t>  in new environment within and around campus.</a:t>
            </a:r>
            <a:r>
              <a:rPr lang="ja-JP" altLang="en-US" sz="2900" b="1" dirty="0"/>
              <a:t>　</a:t>
            </a:r>
            <a:endParaRPr lang="en-US" altLang="ja-JP" sz="29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2700" b="1" dirty="0">
                <a:solidFill>
                  <a:schemeClr val="accent3">
                    <a:lumMod val="75000"/>
                  </a:schemeClr>
                </a:solidFill>
              </a:rPr>
              <a:t>1.  Daily Life Support</a:t>
            </a:r>
            <a:r>
              <a:rPr lang="en-US" altLang="ja-JP" sz="27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ja-JP" altLang="en-US" sz="2700" dirty="0"/>
              <a:t>　 </a:t>
            </a:r>
            <a:r>
              <a:rPr lang="en-US" altLang="ja-JP" sz="2700" dirty="0"/>
              <a:t>   Pick-up from airport/station; Completion of move-in procedures at City Hall;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ja-JP" sz="2700" dirty="0"/>
              <a:t>       Assistance to settle in dormitory/apartment( incl. electricity, gas, and water);</a:t>
            </a:r>
          </a:p>
          <a:p>
            <a:pPr marL="0" indent="0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ja-JP" sz="2700" dirty="0"/>
              <a:t>       Opening a Bank Account; Purchasing daily necessities, etc.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2700" b="1" dirty="0">
                <a:solidFill>
                  <a:schemeClr val="accent3">
                    <a:lumMod val="75000"/>
                  </a:schemeClr>
                </a:solidFill>
              </a:rPr>
              <a:t>2.  University Life Support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ja-JP" sz="2700" dirty="0"/>
              <a:t>       Assistance to apply for tuition exemption/scholarships; Course registration</a:t>
            </a:r>
          </a:p>
          <a:p>
            <a:pPr marL="0" indent="0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ja-JP" sz="2700" dirty="0"/>
              <a:t>       Explaining how to use facilities in campus; Accompanying orientations, etc. </a:t>
            </a:r>
          </a:p>
          <a:p>
            <a:pPr marL="0" indent="0">
              <a:spcAft>
                <a:spcPts val="600"/>
              </a:spcAft>
              <a:buFont typeface="Wingdings" pitchFamily="2" charset="2"/>
              <a:buNone/>
              <a:defRPr/>
            </a:pPr>
            <a:endParaRPr lang="en-US" altLang="ja-JP" sz="2700" dirty="0"/>
          </a:p>
          <a:p>
            <a:pPr marL="715963" indent="-7159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2700" dirty="0">
                <a:solidFill>
                  <a:schemeClr val="accent1">
                    <a:lumMod val="75000"/>
                  </a:schemeClr>
                </a:solidFill>
              </a:rPr>
              <a:t>    *</a:t>
            </a:r>
            <a:r>
              <a:rPr lang="en-US" altLang="ja-JP" sz="2700" b="1" dirty="0">
                <a:solidFill>
                  <a:schemeClr val="accent1">
                    <a:lumMod val="75000"/>
                  </a:schemeClr>
                </a:solidFill>
              </a:rPr>
              <a:t>Period of support </a:t>
            </a:r>
            <a:r>
              <a:rPr lang="en-US" altLang="ja-JP" sz="2700" dirty="0">
                <a:solidFill>
                  <a:schemeClr val="accent1">
                    <a:lumMod val="75000"/>
                  </a:schemeClr>
                </a:solidFill>
              </a:rPr>
              <a:t>: Actual support and maximum hours of service will be</a:t>
            </a:r>
          </a:p>
          <a:p>
            <a:pPr marL="715963" indent="-7159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27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decided in consultation with Student Support Offices.</a:t>
            </a:r>
          </a:p>
          <a:p>
            <a:pPr marL="715963" indent="-7159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2700" dirty="0">
                <a:solidFill>
                  <a:schemeClr val="hlink"/>
                </a:solidFill>
              </a:rPr>
              <a:t>    </a:t>
            </a:r>
            <a:endParaRPr lang="en-US" altLang="ja-JP" sz="2100" dirty="0">
              <a:solidFill>
                <a:schemeClr val="accent2"/>
              </a:solidFill>
            </a:endParaRPr>
          </a:p>
          <a:p>
            <a:pPr marL="715963" indent="-7159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ja-JP" sz="2600" dirty="0">
              <a:solidFill>
                <a:srgbClr val="FF0000"/>
              </a:solidFill>
            </a:endParaRPr>
          </a:p>
          <a:p>
            <a:pPr marL="715963" indent="-7159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画面に合わせる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1_Office ​​テーマ</vt:lpstr>
      <vt:lpstr>PowerPoint プレゼンテーション</vt:lpstr>
      <vt:lpstr>Academic Consultation</vt:lpstr>
      <vt:lpstr>Academic consultant matters</vt:lpstr>
      <vt:lpstr>    Rules for research students </vt:lpstr>
      <vt:lpstr>　Student Supporter System  　for Newly Arrived International Students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supervisor</dc:creator>
  <cp:lastModifiedBy>supervisor</cp:lastModifiedBy>
  <cp:revision>1</cp:revision>
  <dcterms:created xsi:type="dcterms:W3CDTF">2019-04-26T06:41:20Z</dcterms:created>
  <dcterms:modified xsi:type="dcterms:W3CDTF">2019-04-26T06:43:33Z</dcterms:modified>
</cp:coreProperties>
</file>