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4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29F"/>
    <a:srgbClr val="EC20B2"/>
    <a:srgbClr val="FFE28F"/>
    <a:srgbClr val="CCF1F8"/>
    <a:srgbClr val="0000FF"/>
    <a:srgbClr val="605A44"/>
    <a:srgbClr val="E7E6E6"/>
    <a:srgbClr val="766F54"/>
    <a:srgbClr val="385723"/>
    <a:srgbClr val="DD4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570" y="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l">
              <a:defRPr sz="1300"/>
            </a:lvl1pPr>
          </a:lstStyle>
          <a:p>
            <a:pPr rtl="0"/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r">
              <a:defRPr sz="1300"/>
            </a:lvl1pPr>
          </a:lstStyle>
          <a:p>
            <a:pPr rtl="0"/>
            <a:fld id="{50BCA63A-D847-4F37-8AB2-385537473554}" type="datetime1">
              <a:rPr lang="ja-JP" altLang="en-US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2025/9/11</a:t>
            </a:fld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l">
              <a:defRPr sz="1300"/>
            </a:lvl1pPr>
          </a:lstStyle>
          <a:p>
            <a:pPr rtl="0"/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r">
              <a:defRPr sz="1300"/>
            </a:lvl1pPr>
          </a:lstStyle>
          <a:p>
            <a:pPr rtl="0"/>
            <a:fld id="{663FFE7F-C917-439A-8026-3D301EB5CC28}" type="slidenum">
              <a:rPr lang="en-US" altLang="ja-JP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‹#›</a:t>
            </a:fld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l">
              <a:defRPr sz="13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r">
              <a:defRPr sz="13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fld id="{355A7B6E-2DC2-4393-BB42-935674B35F13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5" tIns="49532" rIns="99065" bIns="49532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3454182"/>
          </a:xfrm>
          <a:prstGeom prst="rect">
            <a:avLst/>
          </a:prstGeom>
        </p:spPr>
        <p:txBody>
          <a:bodyPr vert="horz" lIns="99065" tIns="49532" rIns="99065" bIns="49532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l">
              <a:defRPr sz="13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r">
              <a:defRPr sz="13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fld id="{4EC0B30D-C07A-425B-A90C-BA7BEB191079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ＭＳ Ｐ明朝" panose="02020600040205080304" pitchFamily="18" charset="-128"/>
        <a:ea typeface="ＭＳ Ｐ明朝" panose="02020600040205080304" pitchFamily="18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ＭＳ Ｐ明朝" panose="02020600040205080304" pitchFamily="18" charset="-128"/>
        <a:ea typeface="ＭＳ Ｐ明朝" panose="02020600040205080304" pitchFamily="18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ＭＳ Ｐ明朝" panose="02020600040205080304" pitchFamily="18" charset="-128"/>
        <a:ea typeface="ＭＳ Ｐ明朝" panose="02020600040205080304" pitchFamily="18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ＭＳ Ｐ明朝" panose="02020600040205080304" pitchFamily="18" charset="-128"/>
        <a:ea typeface="ＭＳ Ｐ明朝" panose="02020600040205080304" pitchFamily="18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ＭＳ Ｐ明朝" panose="02020600040205080304" pitchFamily="18" charset="-128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55850" y="1279525"/>
            <a:ext cx="2392363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ja-JP" noProof="0" smtClean="0"/>
              <a:pPr/>
              <a:t>1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9531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8487" cy="9930462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45-B9B4-46EE-B031-35C24A448A04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3C90-860D-443A-B649-A39488FA96F5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291650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3C90-860D-443A-B649-A39488FA96F5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1430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3C90-860D-443A-B649-A39488FA96F5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79334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3C90-860D-443A-B649-A39488FA96F5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48779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3C90-860D-443A-B649-A39488FA96F5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047459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0422D99-6F2D-4416-AE8E-8A9ACEA2F771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172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3C90-860D-443A-B649-A39488FA96F5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299090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5A88F2-33E1-48E5-9CE0-0D5A698A4C35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619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3C90-860D-443A-B649-A39488FA96F5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723214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3C90-860D-443A-B649-A39488FA96F5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180813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A752F0-EB01-4579-943F-49BF8E71F82B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2378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3822A9-589B-4253-B7E6-54FC72592C34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2459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3C90-860D-443A-B649-A39488FA96F5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034587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508C7E-FDAC-44DB-8426-DF6D37579AE8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80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3C90-860D-443A-B649-A39488FA96F5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669395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8488" cy="9930462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93C90-860D-443A-B649-A39488FA96F5}" type="datetime1">
              <a:rPr lang="ja-JP" altLang="en-US" noProof="0" smtClean="0"/>
              <a:t>2025/9/11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2272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  <p:sldLayoutId id="2147484516" r:id="rId12"/>
    <p:sldLayoutId id="2147484517" r:id="rId13"/>
    <p:sldLayoutId id="2147484518" r:id="rId14"/>
    <p:sldLayoutId id="2147484519" r:id="rId15"/>
    <p:sldLayoutId id="214748452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kumimoji="1"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グラフィックス 74" descr="本">
            <a:extLst>
              <a:ext uri="{FF2B5EF4-FFF2-40B4-BE49-F238E27FC236}">
                <a16:creationId xmlns:a16="http://schemas.microsoft.com/office/drawing/2014/main" id="{5606160B-2793-451A-95D1-9F59F54DF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8927" y="3466617"/>
            <a:ext cx="4290672" cy="429067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F06869-218F-4D30-B726-D71AB6687A51}"/>
              </a:ext>
            </a:extLst>
          </p:cNvPr>
          <p:cNvSpPr txBox="1"/>
          <p:nvPr/>
        </p:nvSpPr>
        <p:spPr>
          <a:xfrm>
            <a:off x="0" y="9517687"/>
            <a:ext cx="6858000" cy="38632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pPr marL="0" lvl="1">
              <a:lnSpc>
                <a:spcPts val="1200"/>
              </a:lnSpc>
            </a:pPr>
            <a:r>
              <a:rPr kumimoji="1" lang="ja-JP" altLang="en-US" sz="1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　　　　　　　　　　　　　</a:t>
            </a:r>
            <a:r>
              <a:rPr kumimoji="1" lang="en-US" altLang="ja-JP" sz="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Global</a:t>
            </a:r>
            <a:r>
              <a:rPr lang="en-US" altLang="ja-JP" sz="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Exchange Group</a:t>
            </a:r>
            <a:r>
              <a:rPr lang="en-US" altLang="en-US" sz="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(Student Plaza 3F)</a:t>
            </a:r>
            <a:r>
              <a:rPr lang="ja-JP" altLang="en-US" sz="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留学交流グループ（学生プラザ</a:t>
            </a:r>
            <a:r>
              <a:rPr kumimoji="1" lang="en-US" altLang="en-US" sz="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3F</a:t>
            </a: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　　　　　　　　　　　　　　　　　  </a:t>
            </a:r>
            <a:r>
              <a:rPr kumimoji="1" lang="en-US" altLang="ja-JP" sz="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	Email</a:t>
            </a: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kumimoji="1" lang="en-US" altLang="en-US" sz="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kokusai-sien</a:t>
            </a: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＠</a:t>
            </a:r>
            <a:r>
              <a:rPr kumimoji="1" lang="en-US" altLang="en-US" sz="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office.hiroshima-u.ac.jp</a:t>
            </a:r>
            <a:r>
              <a:rPr lang="ja-JP" altLang="en-US" sz="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　℡ </a:t>
            </a:r>
            <a:r>
              <a:rPr lang="en-US" altLang="en-US" sz="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082-424-559</a:t>
            </a:r>
            <a:r>
              <a:rPr lang="en-US" altLang="ja-JP" sz="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endParaRPr lang="ja-JP" altLang="en-US" sz="8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BF2B4A-DBA1-48AB-B48A-7536A08F4D49}"/>
              </a:ext>
            </a:extLst>
          </p:cNvPr>
          <p:cNvSpPr txBox="1"/>
          <p:nvPr/>
        </p:nvSpPr>
        <p:spPr>
          <a:xfrm>
            <a:off x="29303" y="9535269"/>
            <a:ext cx="1631298" cy="138499"/>
          </a:xfrm>
          <a:prstGeom prst="rect">
            <a:avLst/>
          </a:prstGeom>
          <a:solidFill>
            <a:srgbClr val="605A44"/>
          </a:solidFill>
          <a:effectLst/>
        </p:spPr>
        <p:txBody>
          <a:bodyPr wrap="square" lIns="0" tIns="0" rIns="0" bIns="0" rtlCol="0" anchor="ctr">
            <a:spAutoFit/>
          </a:bodyPr>
          <a:lstStyle/>
          <a:p>
            <a:pPr lvl="0" algn="ctr"/>
            <a:r>
              <a:rPr lang="en-US" altLang="en-US" sz="9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Inquiry</a:t>
            </a:r>
            <a:r>
              <a:rPr lang="ja-JP" altLang="en-US" sz="9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kumimoji="1" lang="ja-JP" altLang="en-US" sz="9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問合せ　</a:t>
            </a:r>
            <a:endParaRPr kumimoji="1" lang="ja-JP" altLang="en-US" sz="9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730619-7E78-42C3-931B-C7B13469259C}"/>
              </a:ext>
            </a:extLst>
          </p:cNvPr>
          <p:cNvSpPr txBox="1"/>
          <p:nvPr/>
        </p:nvSpPr>
        <p:spPr>
          <a:xfrm>
            <a:off x="5448424" y="7447941"/>
            <a:ext cx="1161311" cy="459806"/>
          </a:xfrm>
          <a:prstGeom prst="rect">
            <a:avLst/>
          </a:prstGeom>
          <a:solidFill>
            <a:srgbClr val="605A44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ja-JP" altLang="en-US" sz="1050" b="1" dirty="0">
                <a:solidFill>
                  <a:srgbClr val="E7E6E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申請フォーム</a:t>
            </a:r>
            <a:r>
              <a:rPr kumimoji="1" lang="en-US" altLang="ja-JP" sz="1000" b="1" dirty="0">
                <a:solidFill>
                  <a:srgbClr val="E7E6E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APPLY</a:t>
            </a:r>
            <a:r>
              <a:rPr kumimoji="1" lang="ja-JP" altLang="en-US" sz="1000" b="1" dirty="0">
                <a:solidFill>
                  <a:srgbClr val="E7E6E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1" lang="en-US" altLang="ja-JP" sz="1000" b="1" dirty="0">
                <a:solidFill>
                  <a:srgbClr val="E7E6E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HERE!</a:t>
            </a:r>
            <a:endParaRPr kumimoji="1" lang="ja-JP" altLang="en-US" sz="1000" b="1" dirty="0">
              <a:solidFill>
                <a:srgbClr val="E7E6E6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64A3556A-36C1-4082-943A-BD809C8411A4}"/>
              </a:ext>
            </a:extLst>
          </p:cNvPr>
          <p:cNvSpPr/>
          <p:nvPr/>
        </p:nvSpPr>
        <p:spPr>
          <a:xfrm>
            <a:off x="44824" y="181461"/>
            <a:ext cx="5776238" cy="3467510"/>
          </a:xfrm>
          <a:prstGeom prst="roundRect">
            <a:avLst/>
          </a:prstGeom>
          <a:solidFill>
            <a:srgbClr val="D3E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D32A5E2-BFE7-445B-8B2F-038939931C59}"/>
              </a:ext>
            </a:extLst>
          </p:cNvPr>
          <p:cNvGrpSpPr/>
          <p:nvPr/>
        </p:nvGrpSpPr>
        <p:grpSpPr>
          <a:xfrm>
            <a:off x="4543978" y="344096"/>
            <a:ext cx="2590743" cy="1871844"/>
            <a:chOff x="3018434" y="6467157"/>
            <a:chExt cx="2576518" cy="2006661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1344AC40-ECDA-42F9-BEBB-72264405CB04}"/>
                </a:ext>
              </a:extLst>
            </p:cNvPr>
            <p:cNvSpPr/>
            <p:nvPr/>
          </p:nvSpPr>
          <p:spPr>
            <a:xfrm>
              <a:off x="3392889" y="6631621"/>
              <a:ext cx="1827609" cy="1738059"/>
            </a:xfrm>
            <a:prstGeom prst="ellipse">
              <a:avLst/>
            </a:prstGeom>
            <a:solidFill>
              <a:srgbClr val="D8129F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endParaRPr kumimoji="1" lang="ja-JP" altLang="en-US" dirty="0">
                <a:solidFill>
                  <a:sysClr val="windowText" lastClr="000000"/>
                </a:solidFill>
                <a:highlight>
                  <a:srgbClr val="00FFFF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78BBBD15-4C70-4922-9D0C-E37D62323A2B}"/>
                </a:ext>
              </a:extLst>
            </p:cNvPr>
            <p:cNvSpPr/>
            <p:nvPr/>
          </p:nvSpPr>
          <p:spPr>
            <a:xfrm>
              <a:off x="3018434" y="6467157"/>
              <a:ext cx="2576518" cy="200666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b="1" spc="50" dirty="0">
                  <a:ln w="0"/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Tuition FREE</a:t>
              </a:r>
              <a:r>
                <a:rPr lang="ja-JP" altLang="en-US" sz="2400" b="1" spc="50" dirty="0">
                  <a:ln w="0"/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！</a:t>
              </a:r>
              <a:r>
                <a:rPr lang="ja-JP" altLang="en-US" sz="2000" spc="50" dirty="0">
                  <a:ln w="0"/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</a:p>
            <a:p>
              <a:pPr lvl="0" algn="ctr"/>
              <a:r>
                <a:rPr kumimoji="1" lang="ja-JP" altLang="en-US" spc="50" dirty="0">
                  <a:ln w="0"/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受講無料 </a:t>
              </a:r>
              <a:endParaRPr kumimoji="1" lang="en-US" altLang="ja-JP" spc="50" dirty="0">
                <a:ln w="0"/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8" name="タイトル 1">
            <a:extLst>
              <a:ext uri="{FF2B5EF4-FFF2-40B4-BE49-F238E27FC236}">
                <a16:creationId xmlns:a16="http://schemas.microsoft.com/office/drawing/2014/main" id="{7D994B3A-2BE5-4551-A3E3-57284C4B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19" y="423394"/>
            <a:ext cx="4613865" cy="2878854"/>
          </a:xfrm>
          <a:solidFill>
            <a:srgbClr val="FFE28F"/>
          </a:solidFill>
          <a:ln cmpd="dbl">
            <a:solidFill>
              <a:schemeClr val="accent1"/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</p:spPr>
        <p:txBody>
          <a:bodyPr rtlCol="0" anchor="t">
            <a:noAutofit/>
          </a:bodyPr>
          <a:lstStyle/>
          <a:p>
            <a:pPr algn="ctr"/>
            <a:r>
              <a:rPr lang="en-US" altLang="ja-JP" sz="3600" b="1" dirty="0"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Japanese class </a:t>
            </a:r>
            <a:b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ja-JP" sz="2400" b="1" i="1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for international students, international researchers</a:t>
            </a:r>
            <a:r>
              <a:rPr lang="en-US" altLang="ja-JP" sz="2400" b="1" i="1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br>
              <a:rPr lang="en-US" altLang="ja-JP" sz="2400" b="1" i="1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ja-JP" sz="2400" b="1" i="1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or </a:t>
            </a:r>
            <a:r>
              <a:rPr lang="en-US" altLang="ja-JP" sz="2400" b="1" i="1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their family members</a:t>
            </a:r>
            <a:br>
              <a:rPr lang="en-US" altLang="ja-JP" sz="2400" b="1" i="1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ja-JP" sz="2500" i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000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広島ライフを楽しむための</a:t>
            </a:r>
            <a:b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ja-JP" altLang="en-US" sz="2000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日本語クラス （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HLTN</a:t>
            </a:r>
            <a:r>
              <a:rPr lang="ja-JP" altLang="en-US" sz="2000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ja-JP" sz="800" b="1" dirty="0">
                <a:solidFill>
                  <a:srgbClr val="D3E5ED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b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ja-JP" altLang="en-US" sz="2500" i="1" dirty="0">
              <a:solidFill>
                <a:schemeClr val="accent6">
                  <a:lumMod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88AFF1F5-BC82-48D6-BCA2-42126AB4FDAB}"/>
              </a:ext>
            </a:extLst>
          </p:cNvPr>
          <p:cNvGrpSpPr/>
          <p:nvPr/>
        </p:nvGrpSpPr>
        <p:grpSpPr>
          <a:xfrm>
            <a:off x="376690" y="3869241"/>
            <a:ext cx="6156860" cy="3321396"/>
            <a:chOff x="709219" y="3875793"/>
            <a:chExt cx="6156860" cy="3321396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A3131810-DE1C-4B9F-9BB5-3C9D2FEDDE0F}"/>
                </a:ext>
              </a:extLst>
            </p:cNvPr>
            <p:cNvGrpSpPr/>
            <p:nvPr/>
          </p:nvGrpSpPr>
          <p:grpSpPr>
            <a:xfrm>
              <a:off x="709219" y="3875793"/>
              <a:ext cx="6156860" cy="3321396"/>
              <a:chOff x="334242" y="5903989"/>
              <a:chExt cx="3962997" cy="3321396"/>
            </a:xfrm>
          </p:grpSpPr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F94FF939-0626-439D-A5FF-3E4030FE1266}"/>
                  </a:ext>
                </a:extLst>
              </p:cNvPr>
              <p:cNvSpPr/>
              <p:nvPr/>
            </p:nvSpPr>
            <p:spPr>
              <a:xfrm>
                <a:off x="1029360" y="5903989"/>
                <a:ext cx="3226690" cy="67710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US" altLang="ja-JP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October 3, 2025</a:t>
                </a:r>
                <a:r>
                  <a:rPr lang="en-US" altLang="zh-TW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 – </a:t>
                </a:r>
                <a:r>
                  <a:rPr lang="en-US" altLang="ja-JP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January 30</a:t>
                </a:r>
                <a:r>
                  <a:rPr lang="en-US" altLang="zh-TW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, </a:t>
                </a:r>
                <a:r>
                  <a:rPr lang="en-US" altLang="ja-JP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2026</a:t>
                </a:r>
                <a:endParaRPr lang="en-US" altLang="zh-TW" sz="20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Microsoft Sans Serif" panose="020B0604020202020204" pitchFamily="34" charset="0"/>
                </a:endParaRPr>
              </a:p>
              <a:p>
                <a:pPr lvl="0"/>
                <a:r>
                  <a:rPr lang="en-US" altLang="ja-JP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2025</a:t>
                </a:r>
                <a:r>
                  <a:rPr lang="ja-JP" altLang="en-US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年</a:t>
                </a:r>
                <a:r>
                  <a:rPr lang="en-US" altLang="ja-JP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10</a:t>
                </a:r>
                <a:r>
                  <a:rPr lang="ja-JP" altLang="en-US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月</a:t>
                </a:r>
                <a:r>
                  <a:rPr lang="en-US" altLang="ja-JP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3</a:t>
                </a:r>
                <a:r>
                  <a:rPr lang="ja-JP" altLang="en-US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日～</a:t>
                </a:r>
                <a:r>
                  <a:rPr lang="en-US" altLang="ja-JP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2026</a:t>
                </a:r>
                <a:r>
                  <a:rPr lang="ja-JP" altLang="en-US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年</a:t>
                </a:r>
                <a:r>
                  <a:rPr lang="en-US" altLang="ja-JP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1</a:t>
                </a:r>
                <a:r>
                  <a:rPr lang="ja-JP" altLang="en-US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月</a:t>
                </a:r>
                <a:r>
                  <a:rPr lang="en-US" altLang="ja-JP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30</a:t>
                </a:r>
                <a:r>
                  <a:rPr lang="ja-JP" altLang="en-US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Sans Serif" panose="020B0604020202020204" pitchFamily="34" charset="0"/>
                  </a:rPr>
                  <a:t>日</a:t>
                </a:r>
                <a:endParaRPr lang="en-US" altLang="ja-JP" dirty="0">
                  <a:solidFill>
                    <a:srgbClr val="605A44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57FC8D00-C2CA-4B5A-9A14-817D0959AF46}"/>
                  </a:ext>
                </a:extLst>
              </p:cNvPr>
              <p:cNvSpPr/>
              <p:nvPr/>
            </p:nvSpPr>
            <p:spPr>
              <a:xfrm>
                <a:off x="999994" y="6862348"/>
                <a:ext cx="325605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6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Retreat Room at Student Plaza</a:t>
                </a:r>
                <a:r>
                  <a:rPr lang="ja-JP" altLang="en-US" sz="16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４</a:t>
                </a:r>
                <a:r>
                  <a:rPr lang="en-US" altLang="ja-JP" sz="16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F, or</a:t>
                </a:r>
              </a:p>
              <a:p>
                <a:r>
                  <a:rPr lang="en-US" altLang="en-US" sz="16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Global Learning Center, West Library</a:t>
                </a:r>
                <a:endParaRPr lang="en-US" altLang="ja-JP" sz="16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/>
                <a:r>
                  <a:rPr kumimoji="1" lang="ja-JP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学生プラザ４</a:t>
                </a:r>
                <a:r>
                  <a:rPr kumimoji="1" lang="en-US" altLang="ja-JP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F</a:t>
                </a:r>
                <a:r>
                  <a:rPr kumimoji="1" lang="ja-JP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リトリート室、</a:t>
                </a:r>
                <a:endParaRPr kumimoji="1" lang="en-US" altLang="ja-JP" sz="1400" dirty="0">
                  <a:solidFill>
                    <a:srgbClr val="605A44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/>
                <a:r>
                  <a:rPr kumimoji="1" lang="ja-JP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または西図書館</a:t>
                </a:r>
                <a:r>
                  <a:rPr kumimoji="1" lang="en-US" altLang="ja-JP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Global Learning Center</a:t>
                </a: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02CE36F8-2EC2-4C1D-A232-F260B58E58FC}"/>
                  </a:ext>
                </a:extLst>
              </p:cNvPr>
              <p:cNvSpPr/>
              <p:nvPr/>
            </p:nvSpPr>
            <p:spPr>
              <a:xfrm>
                <a:off x="341214" y="6900145"/>
                <a:ext cx="581391" cy="584775"/>
              </a:xfrm>
              <a:prstGeom prst="rect">
                <a:avLst/>
              </a:prstGeom>
              <a:solidFill>
                <a:srgbClr val="002060"/>
              </a:solidFill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600" b="1" spc="50" dirty="0">
                    <a:ln w="0"/>
                    <a:solidFill>
                      <a:srgbClr val="E7E6E6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Venue</a:t>
                </a:r>
                <a:endParaRPr lang="en-US" altLang="ja-JP" sz="1600" b="1" dirty="0">
                  <a:solidFill>
                    <a:srgbClr val="E7E6E6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>
                  <a:lnSpc>
                    <a:spcPct val="100000"/>
                  </a:lnSpc>
                  <a:spcAft>
                    <a:spcPts val="0"/>
                  </a:spcAft>
                </a:pPr>
                <a:r>
                  <a:rPr kumimoji="1" lang="ja-JP" altLang="en-US" sz="1600" spc="50" dirty="0">
                    <a:ln w="0"/>
                    <a:solidFill>
                      <a:srgbClr val="E7E6E6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場所</a:t>
                </a:r>
                <a:endParaRPr kumimoji="1" lang="en-US" altLang="ja-JP" sz="1600" spc="50" dirty="0">
                  <a:ln w="0"/>
                  <a:solidFill>
                    <a:srgbClr val="E7E6E6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B8E13D0F-0049-4231-9CF0-DEF64281C492}"/>
                  </a:ext>
                </a:extLst>
              </p:cNvPr>
              <p:cNvSpPr/>
              <p:nvPr/>
            </p:nvSpPr>
            <p:spPr>
              <a:xfrm>
                <a:off x="334242" y="5915530"/>
                <a:ext cx="581391" cy="584775"/>
              </a:xfrm>
              <a:prstGeom prst="rect">
                <a:avLst/>
              </a:prstGeom>
              <a:solidFill>
                <a:srgbClr val="002060"/>
              </a:solidFill>
              <a:effectLst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altLang="ja-JP" sz="1600" b="1" spc="50" dirty="0">
                    <a:ln w="0"/>
                    <a:solidFill>
                      <a:srgbClr val="E7E6E6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Period</a:t>
                </a:r>
                <a:r>
                  <a:rPr kumimoji="1" lang="ja-JP" altLang="en-US" sz="1600" spc="50" dirty="0">
                    <a:ln w="0"/>
                    <a:solidFill>
                      <a:srgbClr val="E7E6E6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期間</a:t>
                </a:r>
                <a:endParaRPr kumimoji="1" lang="en-US" altLang="ja-JP" sz="1100" b="1" kern="0" dirty="0">
                  <a:solidFill>
                    <a:srgbClr val="E7E6E6"/>
                  </a:solidFill>
                  <a:effectLst>
                    <a:innerShdw>
                      <a:srgbClr val="000000"/>
                    </a:innerShdw>
                    <a:reflection endPos="0" dir="5400000" sy="-100000" algn="bl" rotWithShape="0"/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4CB9D471-E8AC-4DC5-B00A-6281E9431E5F}"/>
                  </a:ext>
                </a:extLst>
              </p:cNvPr>
              <p:cNvSpPr/>
              <p:nvPr/>
            </p:nvSpPr>
            <p:spPr>
              <a:xfrm>
                <a:off x="988170" y="7871168"/>
                <a:ext cx="3309069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ja-JP" sz="1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Introductory</a:t>
                </a:r>
                <a:r>
                  <a:rPr lang="ja-JP" altLang="en-US" sz="1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：</a:t>
                </a:r>
                <a:r>
                  <a:rPr lang="en-US" altLang="ja-JP" sz="1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1PM – 3PM, Mondays </a:t>
                </a:r>
                <a:r>
                  <a:rPr lang="ja-JP" altLang="en-US" sz="1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＆</a:t>
                </a:r>
                <a:r>
                  <a:rPr lang="en-US" altLang="ja-JP" sz="1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Wednesdays</a:t>
                </a:r>
              </a:p>
              <a:p>
                <a:pPr lvl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ja-JP" sz="12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【</a:t>
                </a:r>
                <a:r>
                  <a:rPr lang="ja-JP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入門</a:t>
                </a:r>
                <a:r>
                  <a:rPr lang="en-US" altLang="ja-JP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】</a:t>
                </a:r>
                <a:r>
                  <a:rPr lang="ja-JP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：毎週月曜日と水曜日 午後</a:t>
                </a:r>
                <a:r>
                  <a:rPr lang="en-US" altLang="ja-JP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</a:t>
                </a:r>
                <a:r>
                  <a:rPr lang="ja-JP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時～</a:t>
                </a:r>
                <a:r>
                  <a:rPr lang="en-US" altLang="ja-JP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3</a:t>
                </a:r>
                <a:r>
                  <a:rPr lang="ja-JP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時</a:t>
                </a:r>
              </a:p>
              <a:p>
                <a:pPr lvl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ja-JP" altLang="en-US" sz="12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 </a:t>
                </a:r>
                <a:endParaRPr lang="en-US" altLang="ja-JP" sz="1600" b="1" dirty="0">
                  <a:solidFill>
                    <a:srgbClr val="605A44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/>
                <a:r>
                  <a:rPr lang="en-US" altLang="ja-JP" sz="1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Elementary</a:t>
                </a:r>
                <a:r>
                  <a:rPr lang="zh-TW" altLang="en-US" sz="1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：</a:t>
                </a:r>
                <a:r>
                  <a:rPr lang="en-US" altLang="zh-TW" sz="1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1PM - 3PM Tuesdays </a:t>
                </a:r>
                <a:r>
                  <a:rPr lang="ja-JP" altLang="en-US" sz="1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＆</a:t>
                </a:r>
                <a:r>
                  <a:rPr lang="en-US" altLang="zh-TW" sz="1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Fridays, </a:t>
                </a:r>
              </a:p>
              <a:p>
                <a:pPr lvl="0"/>
                <a:r>
                  <a:rPr lang="en-US" altLang="ja-JP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【</a:t>
                </a:r>
                <a:r>
                  <a:rPr lang="ja-JP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初級</a:t>
                </a:r>
                <a:r>
                  <a:rPr lang="en-US" altLang="ja-JP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】</a:t>
                </a:r>
                <a:r>
                  <a:rPr lang="zh-TW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：</a:t>
                </a:r>
                <a:r>
                  <a:rPr lang="ja-JP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毎週</a:t>
                </a:r>
                <a:r>
                  <a:rPr lang="zh-TW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火曜日</a:t>
                </a:r>
                <a:r>
                  <a:rPr lang="ja-JP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と</a:t>
                </a:r>
                <a:r>
                  <a:rPr lang="zh-TW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金曜日 午後</a:t>
                </a:r>
                <a:r>
                  <a:rPr lang="en-US" altLang="zh-TW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</a:t>
                </a:r>
                <a:r>
                  <a:rPr lang="zh-TW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時</a:t>
                </a:r>
                <a:r>
                  <a:rPr lang="ja-JP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～</a:t>
                </a:r>
                <a:r>
                  <a:rPr lang="en-US" altLang="zh-TW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3</a:t>
                </a:r>
                <a:r>
                  <a:rPr lang="zh-TW" altLang="en-US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時</a:t>
                </a:r>
                <a:endParaRPr lang="en-US" altLang="ja-JP" sz="1400" noProof="0" dirty="0">
                  <a:solidFill>
                    <a:srgbClr val="605A44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/>
                <a:r>
                  <a:rPr lang="en-US" altLang="ja-JP" sz="1400" dirty="0">
                    <a:solidFill>
                      <a:srgbClr val="605A44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 </a:t>
                </a:r>
                <a:endParaRPr lang="ja-JP" altLang="en-US" sz="1400" b="1" dirty="0">
                  <a:solidFill>
                    <a:srgbClr val="605A44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39736D00-3201-4C9A-8957-C6CDC72B098E}"/>
                </a:ext>
              </a:extLst>
            </p:cNvPr>
            <p:cNvSpPr/>
            <p:nvPr/>
          </p:nvSpPr>
          <p:spPr>
            <a:xfrm>
              <a:off x="720051" y="5930063"/>
              <a:ext cx="903241" cy="830997"/>
            </a:xfrm>
            <a:prstGeom prst="rect">
              <a:avLst/>
            </a:prstGeom>
            <a:solidFill>
              <a:srgbClr val="002060"/>
            </a:solidFill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kern="0" dirty="0">
                  <a:solidFill>
                    <a:srgbClr val="E7E6E6"/>
                  </a:solidFill>
                  <a:effectLst>
                    <a:reflection endPos="0" dir="5400000" sy="-100000" algn="bl" rotWithShape="0"/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Time Date</a:t>
              </a:r>
            </a:p>
            <a:p>
              <a:pPr lvl="0" algn="ctr">
                <a:lnSpc>
                  <a:spcPct val="100000"/>
                </a:lnSpc>
                <a:spcAft>
                  <a:spcPts val="0"/>
                </a:spcAft>
              </a:pPr>
              <a:r>
                <a:rPr lang="ja-JP" altLang="en-US" sz="1600" spc="50" dirty="0">
                  <a:ln w="0"/>
                  <a:solidFill>
                    <a:srgbClr val="E7E6E6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日時</a:t>
              </a:r>
              <a:endParaRPr lang="en-US" altLang="ja-JP" sz="1100" spc="50" dirty="0">
                <a:ln w="0"/>
                <a:solidFill>
                  <a:srgbClr val="E7E6E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847F8978-58A7-4797-A01D-A532CEDB4709}"/>
              </a:ext>
            </a:extLst>
          </p:cNvPr>
          <p:cNvGrpSpPr/>
          <p:nvPr/>
        </p:nvGrpSpPr>
        <p:grpSpPr>
          <a:xfrm flipH="1">
            <a:off x="4718347" y="2199760"/>
            <a:ext cx="2242006" cy="1235484"/>
            <a:chOff x="-52657" y="8149412"/>
            <a:chExt cx="1456216" cy="616464"/>
          </a:xfrm>
          <a:effectLst/>
        </p:grpSpPr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DAA5B333-F602-45D5-A33B-CBFA2F63952E}"/>
                </a:ext>
              </a:extLst>
            </p:cNvPr>
            <p:cNvSpPr/>
            <p:nvPr/>
          </p:nvSpPr>
          <p:spPr>
            <a:xfrm flipH="1">
              <a:off x="26412" y="8149412"/>
              <a:ext cx="1298077" cy="616464"/>
            </a:xfrm>
            <a:custGeom>
              <a:avLst/>
              <a:gdLst>
                <a:gd name="connsiteX0" fmla="*/ 1137999 w 1310154"/>
                <a:gd name="connsiteY0" fmla="*/ 255898 h 742158"/>
                <a:gd name="connsiteX1" fmla="*/ 1099855 w 1310154"/>
                <a:gd name="connsiteY1" fmla="*/ 260021 h 742158"/>
                <a:gd name="connsiteX2" fmla="*/ 1104831 w 1310154"/>
                <a:gd name="connsiteY2" fmla="*/ 228411 h 742158"/>
                <a:gd name="connsiteX3" fmla="*/ 938988 w 1310154"/>
                <a:gd name="connsiteY3" fmla="*/ 90974 h 742158"/>
                <a:gd name="connsiteX4" fmla="*/ 836166 w 1310154"/>
                <a:gd name="connsiteY4" fmla="*/ 119836 h 742158"/>
                <a:gd name="connsiteX5" fmla="*/ 673641 w 1310154"/>
                <a:gd name="connsiteY5" fmla="*/ 8512 h 742158"/>
                <a:gd name="connsiteX6" fmla="*/ 512774 w 1310154"/>
                <a:gd name="connsiteY6" fmla="*/ 111590 h 742158"/>
                <a:gd name="connsiteX7" fmla="*/ 375125 w 1310154"/>
                <a:gd name="connsiteY7" fmla="*/ 49743 h 742158"/>
                <a:gd name="connsiteX8" fmla="*/ 209282 w 1310154"/>
                <a:gd name="connsiteY8" fmla="*/ 187180 h 742158"/>
                <a:gd name="connsiteX9" fmla="*/ 214258 w 1310154"/>
                <a:gd name="connsiteY9" fmla="*/ 218790 h 742158"/>
                <a:gd name="connsiteX10" fmla="*/ 176114 w 1310154"/>
                <a:gd name="connsiteY10" fmla="*/ 214667 h 742158"/>
                <a:gd name="connsiteX11" fmla="*/ 10272 w 1310154"/>
                <a:gd name="connsiteY11" fmla="*/ 352104 h 742158"/>
                <a:gd name="connsiteX12" fmla="*/ 176114 w 1310154"/>
                <a:gd name="connsiteY12" fmla="*/ 489541 h 742158"/>
                <a:gd name="connsiteX13" fmla="*/ 177772 w 1310154"/>
                <a:gd name="connsiteY13" fmla="*/ 489541 h 742158"/>
                <a:gd name="connsiteX14" fmla="*/ 341956 w 1310154"/>
                <a:gd name="connsiteY14" fmla="*/ 613234 h 742158"/>
                <a:gd name="connsiteX15" fmla="*/ 443120 w 1310154"/>
                <a:gd name="connsiteY15" fmla="*/ 584372 h 742158"/>
                <a:gd name="connsiteX16" fmla="*/ 441461 w 1310154"/>
                <a:gd name="connsiteY16" fmla="*/ 599490 h 742158"/>
                <a:gd name="connsiteX17" fmla="*/ 607304 w 1310154"/>
                <a:gd name="connsiteY17" fmla="*/ 736927 h 742158"/>
                <a:gd name="connsiteX18" fmla="*/ 773146 w 1310154"/>
                <a:gd name="connsiteY18" fmla="*/ 611860 h 742158"/>
                <a:gd name="connsiteX19" fmla="*/ 905820 w 1310154"/>
                <a:gd name="connsiteY19" fmla="*/ 668209 h 742158"/>
                <a:gd name="connsiteX20" fmla="*/ 1071662 w 1310154"/>
                <a:gd name="connsiteY20" fmla="*/ 530772 h 742158"/>
                <a:gd name="connsiteX21" fmla="*/ 1071662 w 1310154"/>
                <a:gd name="connsiteY21" fmla="*/ 518403 h 742158"/>
                <a:gd name="connsiteX22" fmla="*/ 1137999 w 1310154"/>
                <a:gd name="connsiteY22" fmla="*/ 530772 h 742158"/>
                <a:gd name="connsiteX23" fmla="*/ 1303841 w 1310154"/>
                <a:gd name="connsiteY23" fmla="*/ 393335 h 742158"/>
                <a:gd name="connsiteX24" fmla="*/ 1137999 w 1310154"/>
                <a:gd name="connsiteY24" fmla="*/ 255898 h 74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0154" h="742158">
                  <a:moveTo>
                    <a:pt x="1137999" y="255898"/>
                  </a:moveTo>
                  <a:cubicBezTo>
                    <a:pt x="1124732" y="255898"/>
                    <a:pt x="1113123" y="257273"/>
                    <a:pt x="1099855" y="260021"/>
                  </a:cubicBezTo>
                  <a:cubicBezTo>
                    <a:pt x="1103172" y="250401"/>
                    <a:pt x="1104831" y="239406"/>
                    <a:pt x="1104831" y="228411"/>
                  </a:cubicBezTo>
                  <a:cubicBezTo>
                    <a:pt x="1104831" y="152821"/>
                    <a:pt x="1030202" y="90974"/>
                    <a:pt x="938988" y="90974"/>
                  </a:cubicBezTo>
                  <a:cubicBezTo>
                    <a:pt x="900845" y="90974"/>
                    <a:pt x="864359" y="101969"/>
                    <a:pt x="836166" y="119836"/>
                  </a:cubicBezTo>
                  <a:cubicBezTo>
                    <a:pt x="822899" y="56615"/>
                    <a:pt x="754903" y="8512"/>
                    <a:pt x="673641" y="8512"/>
                  </a:cubicBezTo>
                  <a:cubicBezTo>
                    <a:pt x="597353" y="8512"/>
                    <a:pt x="532675" y="52492"/>
                    <a:pt x="512774" y="111590"/>
                  </a:cubicBezTo>
                  <a:cubicBezTo>
                    <a:pt x="482922" y="74482"/>
                    <a:pt x="433169" y="49743"/>
                    <a:pt x="375125" y="49743"/>
                  </a:cubicBezTo>
                  <a:cubicBezTo>
                    <a:pt x="283911" y="49743"/>
                    <a:pt x="209282" y="111590"/>
                    <a:pt x="209282" y="187180"/>
                  </a:cubicBezTo>
                  <a:cubicBezTo>
                    <a:pt x="209282" y="198175"/>
                    <a:pt x="210941" y="207796"/>
                    <a:pt x="214258" y="218790"/>
                  </a:cubicBezTo>
                  <a:cubicBezTo>
                    <a:pt x="200990" y="216042"/>
                    <a:pt x="189381" y="214667"/>
                    <a:pt x="176114" y="214667"/>
                  </a:cubicBezTo>
                  <a:cubicBezTo>
                    <a:pt x="84901" y="214667"/>
                    <a:pt x="10272" y="276514"/>
                    <a:pt x="10272" y="352104"/>
                  </a:cubicBezTo>
                  <a:cubicBezTo>
                    <a:pt x="10272" y="427694"/>
                    <a:pt x="84901" y="489541"/>
                    <a:pt x="176114" y="489541"/>
                  </a:cubicBezTo>
                  <a:cubicBezTo>
                    <a:pt x="176114" y="489541"/>
                    <a:pt x="176114" y="489541"/>
                    <a:pt x="177772" y="489541"/>
                  </a:cubicBezTo>
                  <a:cubicBezTo>
                    <a:pt x="186064" y="559634"/>
                    <a:pt x="257377" y="613234"/>
                    <a:pt x="341956" y="613234"/>
                  </a:cubicBezTo>
                  <a:cubicBezTo>
                    <a:pt x="380100" y="613234"/>
                    <a:pt x="414927" y="602239"/>
                    <a:pt x="443120" y="584372"/>
                  </a:cubicBezTo>
                  <a:cubicBezTo>
                    <a:pt x="443120" y="588495"/>
                    <a:pt x="441461" y="593993"/>
                    <a:pt x="441461" y="599490"/>
                  </a:cubicBezTo>
                  <a:cubicBezTo>
                    <a:pt x="441461" y="675081"/>
                    <a:pt x="516091" y="736927"/>
                    <a:pt x="607304" y="736927"/>
                  </a:cubicBezTo>
                  <a:cubicBezTo>
                    <a:pt x="693542" y="736927"/>
                    <a:pt x="764854" y="681952"/>
                    <a:pt x="773146" y="611860"/>
                  </a:cubicBezTo>
                  <a:cubicBezTo>
                    <a:pt x="802998" y="646219"/>
                    <a:pt x="851092" y="668209"/>
                    <a:pt x="905820" y="668209"/>
                  </a:cubicBezTo>
                  <a:cubicBezTo>
                    <a:pt x="997033" y="668209"/>
                    <a:pt x="1071662" y="606362"/>
                    <a:pt x="1071662" y="530772"/>
                  </a:cubicBezTo>
                  <a:cubicBezTo>
                    <a:pt x="1071662" y="526649"/>
                    <a:pt x="1071662" y="522526"/>
                    <a:pt x="1071662" y="518403"/>
                  </a:cubicBezTo>
                  <a:cubicBezTo>
                    <a:pt x="1091563" y="525274"/>
                    <a:pt x="1114781" y="530772"/>
                    <a:pt x="1137999" y="530772"/>
                  </a:cubicBezTo>
                  <a:cubicBezTo>
                    <a:pt x="1229212" y="530772"/>
                    <a:pt x="1303841" y="468925"/>
                    <a:pt x="1303841" y="393335"/>
                  </a:cubicBezTo>
                  <a:cubicBezTo>
                    <a:pt x="1303841" y="317745"/>
                    <a:pt x="1229212" y="255898"/>
                    <a:pt x="1137999" y="255898"/>
                  </a:cubicBezTo>
                  <a:close/>
                </a:path>
              </a:pathLst>
            </a:custGeom>
            <a:solidFill>
              <a:schemeClr val="bg1"/>
            </a:solidFill>
            <a:ln w="7866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ja-JP" altLang="en-US" dirty="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0F2C87A-2834-4B07-A296-64322D3A4D41}"/>
                </a:ext>
              </a:extLst>
            </p:cNvPr>
            <p:cNvSpPr txBox="1"/>
            <p:nvPr/>
          </p:nvSpPr>
          <p:spPr>
            <a:xfrm>
              <a:off x="-52657" y="8321743"/>
              <a:ext cx="1456216" cy="30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Feel free to</a:t>
              </a:r>
              <a:r>
                <a:rPr lang="ja-JP" altLang="en-US" sz="12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r>
                <a:rPr lang="en-US" altLang="ja-JP" sz="12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join</a:t>
              </a:r>
              <a:r>
                <a:rPr lang="ja-JP" altLang="en-US" sz="12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r>
                <a:rPr lang="en-US" altLang="ja-JP" sz="12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us!</a:t>
              </a:r>
            </a:p>
            <a:p>
              <a:pPr algn="ctr"/>
              <a:r>
                <a:rPr kumimoji="1" lang="ja-JP" altLang="en-US" sz="1100" dirty="0">
                  <a:solidFill>
                    <a:srgbClr val="605A44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お気軽に</a:t>
              </a:r>
              <a:endParaRPr kumimoji="1" lang="en-US" altLang="ja-JP" sz="1100" dirty="0">
                <a:solidFill>
                  <a:srgbClr val="605A4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kumimoji="1" lang="ja-JP" altLang="en-US" sz="1100" dirty="0">
                  <a:solidFill>
                    <a:srgbClr val="605A44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ご参加ください！</a:t>
              </a:r>
              <a:endParaRPr kumimoji="1" lang="en-US" altLang="ja-JP" sz="1100" dirty="0">
                <a:solidFill>
                  <a:srgbClr val="605A4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41" name="図 40" descr="Macintosh HD:Users:Yukiko:Pictures:iPhoto Library:Previews:2012:07:30:20120730-182529:IMG_7818.JPG">
            <a:extLst>
              <a:ext uri="{FF2B5EF4-FFF2-40B4-BE49-F238E27FC236}">
                <a16:creationId xmlns:a16="http://schemas.microsoft.com/office/drawing/2014/main" id="{577A94B9-904D-4FFD-812B-6E38FE42A733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58" t="14038" r="12137" b="4791"/>
          <a:stretch/>
        </p:blipFill>
        <p:spPr bwMode="auto">
          <a:xfrm>
            <a:off x="129701" y="7086820"/>
            <a:ext cx="2392831" cy="228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F4B14C2-2795-4E82-BCCA-7EEFBEDC95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54" y="7386923"/>
            <a:ext cx="2735575" cy="1923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QR コード">
            <a:extLst>
              <a:ext uri="{FF2B5EF4-FFF2-40B4-BE49-F238E27FC236}">
                <a16:creationId xmlns:a16="http://schemas.microsoft.com/office/drawing/2014/main" id="{F98022F0-FABB-478A-92B4-5D35E2BA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51194" y="8030712"/>
            <a:ext cx="1355769" cy="135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テーマ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1821</TotalTime>
  <Words>228</Words>
  <Application>Microsoft Office PowerPoint</Application>
  <PresentationFormat>A4 210 x 297 mm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Microsoft YaHei UI</vt:lpstr>
      <vt:lpstr>ＭＳ Ｐゴシック</vt:lpstr>
      <vt:lpstr>ＭＳ Ｐ明朝</vt:lpstr>
      <vt:lpstr>メイリオ</vt:lpstr>
      <vt:lpstr>Arial</vt:lpstr>
      <vt:lpstr>Microsoft Sans Serif</vt:lpstr>
      <vt:lpstr>Trebuchet MS</vt:lpstr>
      <vt:lpstr>Wingdings 3</vt:lpstr>
      <vt:lpstr>ファセット</vt:lpstr>
      <vt:lpstr>The Japanese class  for international students, international researchers,  or their family members  広島ライフを楽しむための 日本語クラス （HLTN）  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広島ライフを楽しむための  日本語クラス Free Japanese class for  family members of International students, and International  researchers and their families</dc:title>
  <dc:creator>竹田　奈津美</dc:creator>
  <cp:lastModifiedBy>滝口　雄司</cp:lastModifiedBy>
  <cp:revision>155</cp:revision>
  <cp:lastPrinted>2025-09-10T00:29:19Z</cp:lastPrinted>
  <dcterms:created xsi:type="dcterms:W3CDTF">2023-02-08T05:07:23Z</dcterms:created>
  <dcterms:modified xsi:type="dcterms:W3CDTF">2025-09-11T05:26:50Z</dcterms:modified>
</cp:coreProperties>
</file>