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7AC05-93A8-4A37-83C0-ED0AA77C6450}" type="datetimeFigureOut">
              <a:rPr kumimoji="1" lang="ja-JP" altLang="en-US" smtClean="0"/>
              <a:t>2019/4/26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3C868-5738-4FD9-8711-613076AC24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957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E62D7-427F-4085-B684-37F9464F14D1}" type="slidenum">
              <a:rPr lang="ja-JP" altLang="en-US" smtClean="0">
                <a:solidFill>
                  <a:prstClr val="black"/>
                </a:solidFill>
              </a:rPr>
              <a:pPr/>
              <a:t>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887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28768-FC51-4D8B-A4D6-0DB00A82E5E2}" type="slidenum">
              <a:rPr lang="ja-JP" altLang="en-US" smtClean="0">
                <a:solidFill>
                  <a:prstClr val="black"/>
                </a:solidFill>
              </a:rPr>
              <a:pPr/>
              <a:t>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514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E62D7-427F-4085-B684-37F9464F14D1}" type="slidenum">
              <a:rPr lang="ja-JP" altLang="en-US" smtClean="0">
                <a:solidFill>
                  <a:prstClr val="black"/>
                </a:solidFill>
              </a:rPr>
              <a:pPr/>
              <a:t>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18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E62D7-427F-4085-B684-37F9464F14D1}" type="slidenum">
              <a:rPr lang="ja-JP" altLang="en-US" smtClean="0">
                <a:solidFill>
                  <a:prstClr val="black"/>
                </a:solidFill>
              </a:rPr>
              <a:pPr/>
              <a:t>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18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28768-FC51-4D8B-A4D6-0DB00A82E5E2}" type="slidenum">
              <a:rPr lang="ja-JP" altLang="en-US" smtClean="0">
                <a:solidFill>
                  <a:prstClr val="black"/>
                </a:solidFill>
              </a:rPr>
              <a:pPr/>
              <a:t>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796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24D84F15-7AD4-8E46-949D-91873BA86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27D9877-4AAC-44D1-8CBF-F231D7BC391E}" type="datetimeFigureOut">
              <a:rPr lang="ja-JP" altLang="en-US"/>
              <a:pPr>
                <a:defRPr/>
              </a:pPr>
              <a:t>2019/4/26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B183F132-F63B-A44B-8436-1B5EBF062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4410AEB3-EA5E-8940-85FA-15F903695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>
                <a:latin typeface="Times New Roman" pitchFamily="18" charset="0"/>
              </a:defRPr>
            </a:lvl1pPr>
          </a:lstStyle>
          <a:p>
            <a:fld id="{F39B43A2-134D-419C-A7FF-92D7F23CF65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24877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="" xmlns:a16="http://schemas.microsoft.com/office/drawing/2014/main" id="{602B7509-50AD-4B47-B835-3CB1419940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6">
            <a:extLst>
              <a:ext uri="{FF2B5EF4-FFF2-40B4-BE49-F238E27FC236}">
                <a16:creationId xmlns="" xmlns:a16="http://schemas.microsoft.com/office/drawing/2014/main" id="{11900B76-821D-C241-A90B-7D7C05BE0E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7">
            <a:extLst>
              <a:ext uri="{FF2B5EF4-FFF2-40B4-BE49-F238E27FC236}">
                <a16:creationId xmlns="" xmlns:a16="http://schemas.microsoft.com/office/drawing/2014/main" id="{8383F4DF-999C-C146-B6FF-3405AED023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326F3-7F47-4888-A5E8-7E1133B4BD6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9390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4548ED51-BCC5-0948-9C62-8029D8B7BC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D5C7B7AD-8567-4943-8757-A6C7D099A4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CFD4BA7A-7E1E-4145-80C5-BF419D720E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D59FB-D486-4296-80DB-407C92113AF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61956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CD84-D53F-4A3F-92FF-38268E1C3961}" type="datetimeFigureOut">
              <a:rPr lang="ja-JP" altLang="en-US" smtClean="0"/>
              <a:pPr/>
              <a:t>2019/4/26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1A2E-6259-46CF-B144-E2D5AF0C26B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47620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233488" y="1209675"/>
            <a:ext cx="3656012" cy="5005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41900" y="1209675"/>
            <a:ext cx="3656013" cy="5005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704681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タイトル、メディア クリップ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メディア プレースホルダ 2"/>
          <p:cNvSpPr>
            <a:spLocks noGrp="1"/>
          </p:cNvSpPr>
          <p:nvPr>
            <p:ph type="media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EF22CDEF-D2AE-DC4A-A6F2-9C9F407599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4A0A70F-E053-1146-8CCE-022BEEE094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66D58F17-66C2-E44F-BCB6-6A32A0B8CE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02734-335F-4A6A-B61F-98496687389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7490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3075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49EBC9FE-FA2E-EC4B-94D7-4B869259BF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spcBef>
                <a:spcPct val="0"/>
              </a:spcBef>
              <a:defRPr sz="1200">
                <a:solidFill>
                  <a:prstClr val="black">
                    <a:tint val="75000"/>
                  </a:prstClr>
                </a:solidFill>
                <a:latin typeface="Calibri" pitchFamily="34" charset="0"/>
                <a:ea typeface="ＭＳ Ｐゴシック" charset="-12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82FFAA3A-5C6F-4943-AFFE-EFC1144E5E60}" type="datetimeFigureOut">
              <a:rPr lang="ja-JP" altLang="en-US"/>
              <a:pPr fontAlgn="base">
                <a:spcAft>
                  <a:spcPct val="0"/>
                </a:spcAft>
                <a:defRPr/>
              </a:pPr>
              <a:t>2019/4/26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DF361A3B-36F3-134A-B686-8B561E3DDA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spcBef>
                <a:spcPct val="0"/>
              </a:spcBef>
              <a:defRPr sz="1200">
                <a:solidFill>
                  <a:prstClr val="black">
                    <a:tint val="75000"/>
                  </a:prstClr>
                </a:solidFill>
                <a:latin typeface="Calibri" pitchFamily="34" charset="0"/>
                <a:ea typeface="ＭＳ Ｐゴシック" charset="-12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575E0824-500F-094D-8635-B5B3B2BBE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35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B71C8B5-5EEE-43F4-8C4A-CE82C049DCAA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4358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osho-fukyu-wrc\Desktop\IMG_26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43408"/>
            <a:ext cx="9721080" cy="729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63588" y="1196752"/>
            <a:ext cx="7488832" cy="2160239"/>
          </a:xfrm>
        </p:spPr>
        <p:txBody>
          <a:bodyPr>
            <a:normAutofit/>
          </a:bodyPr>
          <a:lstStyle/>
          <a:p>
            <a:r>
              <a:rPr lang="en-US" altLang="ja-JP" sz="5400" b="1" dirty="0" smtClean="0">
                <a:effectLst>
                  <a:glow rad="215900">
                    <a:schemeClr val="bg1">
                      <a:alpha val="81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Georgia" panose="02040502050405020303" pitchFamily="18" charset="0"/>
                <a:ea typeface="メイリオ" pitchFamily="50" charset="-128"/>
                <a:cs typeface="Tahoma" pitchFamily="34" charset="0"/>
              </a:rPr>
              <a:t>Introduction to University Library </a:t>
            </a:r>
            <a:endParaRPr kumimoji="1" lang="ja-JP" altLang="en-US" sz="2800" b="1" dirty="0">
              <a:effectLst>
                <a:glow rad="215900">
                  <a:schemeClr val="bg1">
                    <a:alpha val="81000"/>
                  </a:schemeClr>
                </a:glow>
                <a:outerShdw blurRad="50800" dist="50800" dir="5400000" algn="ctr" rotWithShape="0">
                  <a:schemeClr val="bg1"/>
                </a:outerShdw>
              </a:effectLst>
              <a:latin typeface="Georgia" panose="02040502050405020303" pitchFamily="18" charset="0"/>
              <a:ea typeface="メイリオ" pitchFamily="50" charset="-128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56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365" y="358812"/>
            <a:ext cx="2250300" cy="235009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07" y="571143"/>
            <a:ext cx="2320756" cy="2209785"/>
          </a:xfrm>
          <a:prstGeom prst="rect">
            <a:avLst/>
          </a:prstGeom>
        </p:spPr>
      </p:pic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3152538" y="430075"/>
            <a:ext cx="2838924" cy="2700360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Aft>
                <a:spcPct val="0"/>
              </a:spcAft>
              <a:buFont typeface="Arial" pitchFamily="34" charset="0"/>
              <a:buNone/>
            </a:pPr>
            <a:r>
              <a:rPr lang="en-US" altLang="ja-JP" b="1" dirty="0" smtClean="0">
                <a:solidFill>
                  <a:prstClr val="black"/>
                </a:solidFill>
                <a:latin typeface="Georgia" panose="02040502050405020303" pitchFamily="18" charset="0"/>
                <a:ea typeface="メイリオ" pitchFamily="50" charset="-128"/>
                <a:cs typeface="メイリオ" pitchFamily="50" charset="-128"/>
              </a:rPr>
              <a:t>We have</a:t>
            </a:r>
          </a:p>
          <a:p>
            <a:pPr marL="0" indent="0" algn="ctr" fontAlgn="base">
              <a:spcAft>
                <a:spcPct val="0"/>
              </a:spcAft>
              <a:buFont typeface="Arial" pitchFamily="34" charset="0"/>
              <a:buNone/>
            </a:pPr>
            <a:r>
              <a:rPr lang="en-US" altLang="ja-JP" b="1" dirty="0">
                <a:solidFill>
                  <a:srgbClr val="990000"/>
                </a:solidFill>
                <a:latin typeface="Georgia" panose="02040502050405020303" pitchFamily="18" charset="0"/>
                <a:ea typeface="メイリオ" pitchFamily="50" charset="-128"/>
                <a:cs typeface="メイリオ" pitchFamily="50" charset="-128"/>
              </a:rPr>
              <a:t>f</a:t>
            </a:r>
            <a:r>
              <a:rPr lang="en-US" altLang="ja-JP" b="1" dirty="0" smtClean="0">
                <a:solidFill>
                  <a:srgbClr val="990000"/>
                </a:solidFill>
                <a:latin typeface="Georgia" panose="02040502050405020303" pitchFamily="18" charset="0"/>
                <a:ea typeface="メイリオ" pitchFamily="50" charset="-128"/>
                <a:cs typeface="メイリオ" pitchFamily="50" charset="-128"/>
              </a:rPr>
              <a:t>ive </a:t>
            </a:r>
            <a:endParaRPr lang="en-US" altLang="ja-JP" b="1" dirty="0" smtClean="0">
              <a:solidFill>
                <a:prstClr val="black"/>
              </a:solidFill>
              <a:latin typeface="Georgia" panose="02040502050405020303" pitchFamily="18" charset="0"/>
              <a:ea typeface="メイリオ" pitchFamily="50" charset="-128"/>
              <a:cs typeface="メイリオ" pitchFamily="50" charset="-128"/>
            </a:endParaRPr>
          </a:p>
          <a:p>
            <a:pPr marL="0" indent="0" algn="ctr" fontAlgn="base">
              <a:spcAft>
                <a:spcPct val="0"/>
              </a:spcAft>
              <a:buFont typeface="Arial" pitchFamily="34" charset="0"/>
              <a:buNone/>
            </a:pPr>
            <a:r>
              <a:rPr lang="en-US" altLang="ja-JP" b="1" dirty="0" smtClean="0">
                <a:solidFill>
                  <a:prstClr val="black"/>
                </a:solidFill>
                <a:latin typeface="Georgia" panose="02040502050405020303" pitchFamily="18" charset="0"/>
                <a:ea typeface="メイリオ" pitchFamily="50" charset="-128"/>
                <a:cs typeface="メイリオ" pitchFamily="50" charset="-128"/>
              </a:rPr>
              <a:t>libraries</a:t>
            </a:r>
          </a:p>
        </p:txBody>
      </p:sp>
      <p:pic>
        <p:nvPicPr>
          <p:cNvPr id="12" name="Picture 8" descr="よれたポラロイド写真フレーム素材/透過png (b300.png - 300x365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65" y="410235"/>
            <a:ext cx="2426598" cy="29523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よれたポラロイド写真フレーム素材/透過png (b300.png - 300x365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216" y="301139"/>
            <a:ext cx="2426598" cy="29523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30" y="3861048"/>
            <a:ext cx="2178823" cy="2226188"/>
          </a:xfrm>
          <a:prstGeom prst="rect">
            <a:avLst/>
          </a:prstGeom>
        </p:spPr>
      </p:pic>
      <p:pic>
        <p:nvPicPr>
          <p:cNvPr id="1032" name="Picture 8" descr="よれたポラロイド写真フレーム素材/透過png (b300.png - 300x365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10" y="3717032"/>
            <a:ext cx="2426598" cy="29523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32" y="3879060"/>
            <a:ext cx="2278236" cy="2216828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365" y="3829563"/>
            <a:ext cx="2281584" cy="2209786"/>
          </a:xfrm>
          <a:prstGeom prst="rect">
            <a:avLst/>
          </a:prstGeom>
        </p:spPr>
      </p:pic>
      <p:pic>
        <p:nvPicPr>
          <p:cNvPr id="14" name="Picture 8" descr="よれたポラロイド写真フレーム素材/透過png (b300.png - 300x365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216" y="3717070"/>
            <a:ext cx="2426598" cy="29523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よれたポラロイド写真フレーム素材/透過png (b300.png - 300x365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570" y="3717070"/>
            <a:ext cx="2426598" cy="29523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539552" y="2852936"/>
            <a:ext cx="2070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prstClr val="black"/>
                </a:solidFill>
                <a:latin typeface="Tw Cen MT" panose="020B0602020104020603" pitchFamily="34" charset="0"/>
              </a:rPr>
              <a:t>Central Library</a:t>
            </a:r>
            <a:endParaRPr lang="ja-JP" altLang="en-US" sz="2400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370188" y="2724791"/>
            <a:ext cx="2070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prstClr val="black"/>
                </a:solidFill>
                <a:latin typeface="Tw Cen MT" panose="020B0602020104020603" pitchFamily="34" charset="0"/>
              </a:rPr>
              <a:t>East Library</a:t>
            </a:r>
            <a:endParaRPr lang="ja-JP" altLang="en-US" sz="2400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39552" y="6135687"/>
            <a:ext cx="2070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prstClr val="black"/>
                </a:solidFill>
                <a:latin typeface="Tw Cen MT" panose="020B0602020104020603" pitchFamily="34" charset="0"/>
              </a:rPr>
              <a:t>West Library</a:t>
            </a:r>
            <a:endParaRPr lang="ja-JP" altLang="en-US" sz="2400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635896" y="6135687"/>
            <a:ext cx="2070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prstClr val="black"/>
                </a:solidFill>
                <a:latin typeface="Tw Cen MT" panose="020B0602020104020603" pitchFamily="34" charset="0"/>
              </a:rPr>
              <a:t>Kasumi Library</a:t>
            </a:r>
            <a:endParaRPr lang="ja-JP" altLang="en-US" sz="2400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428196" y="6004449"/>
            <a:ext cx="2070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prstClr val="black"/>
                </a:solidFill>
                <a:latin typeface="Tw Cen MT" panose="020B0602020104020603" pitchFamily="34" charset="0"/>
              </a:rPr>
              <a:t>Higashi-</a:t>
            </a:r>
            <a:r>
              <a:rPr lang="en-US" altLang="ja-JP" sz="2000" dirty="0" err="1">
                <a:solidFill>
                  <a:prstClr val="black"/>
                </a:solidFill>
                <a:latin typeface="Tw Cen MT" panose="020B0602020104020603" pitchFamily="34" charset="0"/>
              </a:rPr>
              <a:t>Senda</a:t>
            </a:r>
            <a:r>
              <a:rPr lang="en-US" altLang="ja-JP" sz="2000" dirty="0">
                <a:solidFill>
                  <a:prstClr val="black"/>
                </a:solidFill>
                <a:latin typeface="Tw Cen MT" panose="020B0602020104020603" pitchFamily="34" charset="0"/>
              </a:rPr>
              <a:t> Library</a:t>
            </a:r>
            <a:endParaRPr lang="ja-JP" altLang="en-US" sz="2000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35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362" y="1634554"/>
            <a:ext cx="1749256" cy="1749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762" y="1624731"/>
            <a:ext cx="1720522" cy="1720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128792" cy="1354162"/>
          </a:xfrm>
        </p:spPr>
        <p:txBody>
          <a:bodyPr>
            <a:noAutofit/>
          </a:bodyPr>
          <a:lstStyle/>
          <a:p>
            <a:r>
              <a:rPr kumimoji="1" lang="en-US" altLang="ja-JP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  <a:cs typeface="Tahoma" pitchFamily="34" charset="0"/>
              </a:rPr>
              <a:t>How to </a:t>
            </a:r>
            <a:r>
              <a:rPr lang="en-US" altLang="ja-JP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  <a:cs typeface="Tahoma" pitchFamily="34" charset="0"/>
              </a:rPr>
              <a:t>B</a:t>
            </a:r>
            <a:r>
              <a:rPr kumimoji="1" lang="en-US" altLang="ja-JP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  <a:cs typeface="Tahoma" pitchFamily="34" charset="0"/>
              </a:rPr>
              <a:t>orrow Books</a:t>
            </a:r>
            <a:endParaRPr kumimoji="1" lang="ja-JP" alt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orgia" panose="02040502050405020303" pitchFamily="18" charset="0"/>
              <a:cs typeface="Tahoma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34554"/>
            <a:ext cx="2700360" cy="1700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十字形 7"/>
          <p:cNvSpPr/>
          <p:nvPr/>
        </p:nvSpPr>
        <p:spPr>
          <a:xfrm>
            <a:off x="3995936" y="2146132"/>
            <a:ext cx="898115" cy="826807"/>
          </a:xfrm>
          <a:prstGeom prst="plus">
            <a:avLst>
              <a:gd name="adj" fmla="val 40117"/>
            </a:avLst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" name="テキスト ボックス 4"/>
          <p:cNvSpPr txBox="1"/>
          <p:nvPr/>
        </p:nvSpPr>
        <p:spPr>
          <a:xfrm>
            <a:off x="733341" y="3122200"/>
            <a:ext cx="2312781" cy="52322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 smtClean="0">
                <a:solidFill>
                  <a:prstClr val="black"/>
                </a:solidFill>
                <a:latin typeface="Tahoma" pitchFamily="34" charset="0"/>
                <a:ea typeface="メイリオ" pitchFamily="50" charset="-128"/>
                <a:cs typeface="Tahoma" pitchFamily="34" charset="0"/>
              </a:rPr>
              <a:t>Student ID</a:t>
            </a:r>
            <a:endParaRPr lang="ja-JP" altLang="en-US" sz="2800" b="1" dirty="0">
              <a:solidFill>
                <a:prstClr val="black"/>
              </a:solidFill>
              <a:latin typeface="Tahoma" pitchFamily="34" charset="0"/>
              <a:ea typeface="メイリオ" pitchFamily="50" charset="-128"/>
              <a:cs typeface="Tahoma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580224" y="2882577"/>
            <a:ext cx="2300276" cy="52322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 smtClean="0">
                <a:solidFill>
                  <a:prstClr val="black"/>
                </a:solidFill>
                <a:latin typeface="Tahoma" pitchFamily="34" charset="0"/>
                <a:ea typeface="メイリオ" pitchFamily="50" charset="-128"/>
                <a:cs typeface="Tahoma" pitchFamily="34" charset="0"/>
              </a:rPr>
              <a:t>Books</a:t>
            </a:r>
            <a:endParaRPr lang="ja-JP" altLang="en-US" sz="2800" b="1" dirty="0">
              <a:solidFill>
                <a:prstClr val="black"/>
              </a:solidFill>
              <a:latin typeface="Tahoma" pitchFamily="34" charset="0"/>
              <a:ea typeface="メイリオ" pitchFamily="50" charset="-128"/>
              <a:cs typeface="Tahoma" pitchFamily="34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50430" y="3935958"/>
            <a:ext cx="83726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3200" b="1" dirty="0">
                <a:solidFill>
                  <a:prstClr val="black"/>
                </a:solidFill>
                <a:latin typeface="Georgia" panose="02040502050405020303" pitchFamily="18" charset="0"/>
              </a:rPr>
              <a:t>How </a:t>
            </a:r>
            <a:r>
              <a:rPr lang="en-US" altLang="ja-JP" sz="3200" b="1" dirty="0">
                <a:solidFill>
                  <a:prstClr val="black"/>
                </a:solidFill>
                <a:latin typeface="Georgia" panose="02040502050405020303" pitchFamily="18" charset="0"/>
              </a:rPr>
              <a:t>many </a:t>
            </a:r>
            <a:r>
              <a:rPr lang="en-US" altLang="ja-JP" sz="3200" b="1" dirty="0">
                <a:solidFill>
                  <a:prstClr val="black"/>
                </a:solidFill>
                <a:latin typeface="Georgia" panose="02040502050405020303" pitchFamily="18" charset="0"/>
              </a:rPr>
              <a:t>and how long can </a:t>
            </a:r>
            <a:r>
              <a:rPr lang="en-US" altLang="ja-JP" sz="3200" b="1" dirty="0">
                <a:solidFill>
                  <a:prstClr val="black"/>
                </a:solidFill>
                <a:latin typeface="Georgia" panose="02040502050405020303" pitchFamily="18" charset="0"/>
              </a:rPr>
              <a:t>I </a:t>
            </a:r>
            <a:r>
              <a:rPr lang="en-US" altLang="ja-JP" sz="3200" b="1" dirty="0">
                <a:solidFill>
                  <a:prstClr val="black"/>
                </a:solidFill>
                <a:latin typeface="Georgia" panose="02040502050405020303" pitchFamily="18" charset="0"/>
              </a:rPr>
              <a:t>borrow books</a:t>
            </a:r>
            <a:r>
              <a:rPr lang="en-US" altLang="ja-JP" sz="3200" b="1" dirty="0">
                <a:solidFill>
                  <a:prstClr val="black"/>
                </a:solidFill>
                <a:latin typeface="Georgia" panose="02040502050405020303" pitchFamily="18" charset="0"/>
                <a:cs typeface="Tahoma" pitchFamily="34" charset="0"/>
              </a:rPr>
              <a:t>?</a:t>
            </a:r>
            <a:endParaRPr lang="ja-JP" altLang="en-US" sz="3200" b="1" dirty="0">
              <a:solidFill>
                <a:prstClr val="black"/>
              </a:solidFill>
              <a:latin typeface="Georgia" panose="02040502050405020303" pitchFamily="18" charset="0"/>
              <a:cs typeface="Tahoma" pitchFamily="34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925740" y="5157192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3200" dirty="0">
                <a:solidFill>
                  <a:prstClr val="black"/>
                </a:solidFill>
                <a:latin typeface="Georgia" panose="02040502050405020303" pitchFamily="18" charset="0"/>
                <a:cs typeface="Tahoma" pitchFamily="34" charset="0"/>
              </a:rPr>
              <a:t>Graduates :           15 books in 30 days</a:t>
            </a:r>
          </a:p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3200" dirty="0">
                <a:solidFill>
                  <a:prstClr val="black"/>
                </a:solidFill>
                <a:latin typeface="Georgia" panose="02040502050405020303" pitchFamily="18" charset="0"/>
                <a:cs typeface="Tahoma" pitchFamily="34" charset="0"/>
              </a:rPr>
              <a:t>Undergraduates:   10 books in 3 weeks</a:t>
            </a:r>
          </a:p>
        </p:txBody>
      </p:sp>
    </p:spTree>
    <p:extLst>
      <p:ext uri="{BB962C8B-B14F-4D97-AF65-F5344CB8AC3E}">
        <p14:creationId xmlns:p14="http://schemas.microsoft.com/office/powerpoint/2010/main" val="110837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435412"/>
            <a:ext cx="2756793" cy="2047656"/>
          </a:xfrm>
          <a:prstGeom prst="rect">
            <a:avLst/>
          </a:prstGeom>
          <a:ln w="76200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674560"/>
            <a:ext cx="4046978" cy="3035233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128792" cy="1354162"/>
          </a:xfrm>
        </p:spPr>
        <p:txBody>
          <a:bodyPr>
            <a:noAutofit/>
          </a:bodyPr>
          <a:lstStyle/>
          <a:p>
            <a:r>
              <a:rPr lang="en-US" altLang="ja-JP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  <a:cs typeface="Tahoma" pitchFamily="34" charset="0"/>
              </a:rPr>
              <a:t>Study Spaces</a:t>
            </a:r>
            <a:endParaRPr kumimoji="1" lang="ja-JP" alt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orgia" panose="02040502050405020303" pitchFamily="18" charset="0"/>
              <a:cs typeface="Tahoma" pitchFamily="34" charset="0"/>
            </a:endParaRPr>
          </a:p>
        </p:txBody>
      </p:sp>
      <p:sp>
        <p:nvSpPr>
          <p:cNvPr id="7" name="テキスト ボックス 4"/>
          <p:cNvSpPr txBox="1"/>
          <p:nvPr/>
        </p:nvSpPr>
        <p:spPr>
          <a:xfrm>
            <a:off x="2271677" y="6186574"/>
            <a:ext cx="2312781" cy="52322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 smtClean="0">
                <a:solidFill>
                  <a:prstClr val="black"/>
                </a:solidFill>
                <a:latin typeface="Tahoma" pitchFamily="34" charset="0"/>
                <a:ea typeface="メイリオ" pitchFamily="50" charset="-128"/>
                <a:cs typeface="Tahoma" pitchFamily="34" charset="0"/>
              </a:rPr>
              <a:t>Discussion</a:t>
            </a:r>
            <a:endParaRPr lang="ja-JP" altLang="en-US" sz="2800" b="1" dirty="0">
              <a:solidFill>
                <a:prstClr val="black"/>
              </a:solidFill>
              <a:latin typeface="Tahoma" pitchFamily="34" charset="0"/>
              <a:ea typeface="メイリオ" pitchFamily="50" charset="-128"/>
              <a:cs typeface="Tahoma" pitchFamily="34" charset="0"/>
            </a:endParaRPr>
          </a:p>
        </p:txBody>
      </p:sp>
      <p:sp>
        <p:nvSpPr>
          <p:cNvPr id="9" name="テキスト ボックス 4"/>
          <p:cNvSpPr txBox="1"/>
          <p:nvPr/>
        </p:nvSpPr>
        <p:spPr>
          <a:xfrm>
            <a:off x="6098698" y="1439198"/>
            <a:ext cx="2664296" cy="52322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>
                <a:solidFill>
                  <a:prstClr val="black"/>
                </a:solidFill>
                <a:latin typeface="Tahoma" pitchFamily="34" charset="0"/>
                <a:ea typeface="メイリオ" pitchFamily="50" charset="-128"/>
                <a:cs typeface="Tahoma" pitchFamily="34" charset="0"/>
              </a:rPr>
              <a:t>P</a:t>
            </a:r>
            <a:r>
              <a:rPr lang="en-US" altLang="ja-JP" sz="2800" b="1" dirty="0" smtClean="0">
                <a:solidFill>
                  <a:prstClr val="black"/>
                </a:solidFill>
                <a:latin typeface="Tahoma" pitchFamily="34" charset="0"/>
                <a:ea typeface="メイリオ" pitchFamily="50" charset="-128"/>
                <a:cs typeface="Tahoma" pitchFamily="34" charset="0"/>
              </a:rPr>
              <a:t>rivate study</a:t>
            </a:r>
            <a:endParaRPr lang="ja-JP" altLang="en-US" sz="2800" b="1" dirty="0">
              <a:solidFill>
                <a:prstClr val="black"/>
              </a:solidFill>
              <a:latin typeface="Tahoma" pitchFamily="34" charset="0"/>
              <a:ea typeface="メイリオ" pitchFamily="50" charset="-128"/>
              <a:cs typeface="Tahoma" pitchFamily="34" charset="0"/>
            </a:endParaRPr>
          </a:p>
        </p:txBody>
      </p:sp>
      <p:pic>
        <p:nvPicPr>
          <p:cNvPr id="1027" name="Picture 3" descr="C:\Users\tosho-fukyu-wrc\Desktop\新しいフォルダー\IMG_72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1150"/>
            <a:ext cx="3383640" cy="2537730"/>
          </a:xfrm>
          <a:prstGeom prst="rect">
            <a:avLst/>
          </a:prstGeom>
          <a:noFill/>
          <a:effectLst>
            <a:glow rad="139700">
              <a:srgbClr val="005EA4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4"/>
          <p:cNvSpPr txBox="1"/>
          <p:nvPr/>
        </p:nvSpPr>
        <p:spPr>
          <a:xfrm>
            <a:off x="971600" y="1989618"/>
            <a:ext cx="2312781" cy="52322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 smtClean="0">
                <a:solidFill>
                  <a:prstClr val="black"/>
                </a:solidFill>
                <a:latin typeface="Tahoma" pitchFamily="34" charset="0"/>
                <a:ea typeface="メイリオ" pitchFamily="50" charset="-128"/>
                <a:cs typeface="Tahoma" pitchFamily="34" charset="0"/>
              </a:rPr>
              <a:t>Meeting</a:t>
            </a:r>
            <a:endParaRPr lang="ja-JP" altLang="en-US" sz="2800" b="1" dirty="0">
              <a:solidFill>
                <a:prstClr val="black"/>
              </a:solidFill>
              <a:latin typeface="Tahoma" pitchFamily="34" charset="0"/>
              <a:ea typeface="メイリオ" pitchFamily="50" charset="-128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73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612588" y="108467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http</a:t>
            </a:r>
            <a:r>
              <a:rPr lang="en-US" altLang="ja-JP" sz="2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://www.lib.hiroshima-u.ac.jp/</a:t>
            </a:r>
            <a:endParaRPr lang="ja-JP" altLang="en-US" sz="20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7" name="Picture 3" descr="C:\Users\tosho-fukyu-wrc\Desktop\キャプチャ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6816626" cy="3326995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7704856" cy="1354162"/>
          </a:xfrm>
        </p:spPr>
        <p:txBody>
          <a:bodyPr>
            <a:noAutofit/>
          </a:bodyPr>
          <a:lstStyle/>
          <a:p>
            <a:r>
              <a:rPr lang="en-US" altLang="ja-JP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  <a:cs typeface="Tahoma" pitchFamily="34" charset="0"/>
              </a:rPr>
              <a:t>W</a:t>
            </a:r>
            <a:r>
              <a:rPr kumimoji="1" lang="en-US" altLang="ja-JP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  <a:cs typeface="Tahoma" pitchFamily="34" charset="0"/>
              </a:rPr>
              <a:t>ebsite of University Library</a:t>
            </a:r>
            <a:endParaRPr kumimoji="1" lang="ja-JP" altLang="en-US" sz="3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orgia" panose="02040502050405020303" pitchFamily="18" charset="0"/>
              <a:cs typeface="Tahoma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9929" y="5157192"/>
            <a:ext cx="81025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3200" b="1" dirty="0">
                <a:solidFill>
                  <a:prstClr val="black"/>
                </a:solidFill>
                <a:latin typeface="Georgia" panose="02040502050405020303" pitchFamily="18" charset="0"/>
              </a:rPr>
              <a:t>O</a:t>
            </a:r>
            <a:r>
              <a:rPr lang="en-US" altLang="ja-JP" sz="3200" b="1" dirty="0">
                <a:solidFill>
                  <a:prstClr val="black"/>
                </a:solidFill>
                <a:latin typeface="Georgia" panose="02040502050405020303" pitchFamily="18" charset="0"/>
              </a:rPr>
              <a:t>nline catalog, electric journals, databases are available in library website.</a:t>
            </a:r>
            <a:endParaRPr lang="ja-JP" altLang="en-US" sz="3200" b="1" dirty="0">
              <a:solidFill>
                <a:prstClr val="black"/>
              </a:solidFill>
              <a:latin typeface="Georgia" panose="02040502050405020303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89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1346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4917"/>
            <a:ext cx="9318006" cy="745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691" y="1273928"/>
            <a:ext cx="938529" cy="958498"/>
          </a:xfrm>
          <a:prstGeom prst="rect">
            <a:avLst/>
          </a:prstGeom>
        </p:spPr>
      </p:pic>
      <p:sp>
        <p:nvSpPr>
          <p:cNvPr id="4" name="角丸四角形 3"/>
          <p:cNvSpPr/>
          <p:nvPr/>
        </p:nvSpPr>
        <p:spPr>
          <a:xfrm>
            <a:off x="3477365" y="1411668"/>
            <a:ext cx="2846907" cy="530195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 sz="2400" dirty="0">
              <a:solidFill>
                <a:prstClr val="white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63888" y="1342509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prstClr val="black"/>
                </a:solidFill>
                <a:latin typeface="Georgia" panose="02040502050405020303" pitchFamily="18" charset="0"/>
                <a:ea typeface="メイリオ" pitchFamily="50" charset="-128"/>
                <a:cs typeface="メイリオ" pitchFamily="50" charset="-128"/>
              </a:rPr>
              <a:t>Hiroshima University Library</a:t>
            </a:r>
            <a:endParaRPr lang="ja-JP" altLang="en-US" dirty="0">
              <a:solidFill>
                <a:prstClr val="black"/>
              </a:solidFill>
              <a:latin typeface="Georgia" panose="02040502050405020303" pitchFamily="18" charset="0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77365" y="2905780"/>
            <a:ext cx="3420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800" dirty="0">
                <a:solidFill>
                  <a:prstClr val="black"/>
                </a:solidFill>
                <a:latin typeface="Georgia" panose="02040502050405020303" pitchFamily="18" charset="0"/>
              </a:rPr>
              <a:t>@</a:t>
            </a:r>
            <a:r>
              <a:rPr lang="en-US" altLang="ja-JP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HiroshimaU_Lib</a:t>
            </a:r>
            <a:endParaRPr lang="ja-JP" altLang="en-US" sz="280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197" y="1281568"/>
            <a:ext cx="1048021" cy="1048021"/>
          </a:xfrm>
          <a:prstGeom prst="rect">
            <a:avLst/>
          </a:prstGeom>
        </p:spPr>
      </p:pic>
      <p:pic>
        <p:nvPicPr>
          <p:cNvPr id="3075" name="Picture 3" descr="C:\Users\tosho-fukyu-wrc\Desktop\logos-and-badges_f-logo_online\png\FB-f-Logo__blue_10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688" y="3969072"/>
            <a:ext cx="838532" cy="83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Twitter　アイコン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504" y="2650926"/>
            <a:ext cx="1032927" cy="103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3579762" y="4126728"/>
            <a:ext cx="3420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HiroshimaULib</a:t>
            </a:r>
            <a:endParaRPr lang="ja-JP" altLang="en-US" sz="280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45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87</Words>
  <Application>Microsoft Office PowerPoint</Application>
  <PresentationFormat>画面に合わせる (4:3)</PresentationFormat>
  <Paragraphs>30</Paragraphs>
  <Slides>6</Slides>
  <Notes>5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7" baseType="lpstr">
      <vt:lpstr>1_Office ​​テーマ</vt:lpstr>
      <vt:lpstr>Introduction to University Library </vt:lpstr>
      <vt:lpstr>PowerPoint プレゼンテーション</vt:lpstr>
      <vt:lpstr>How to Borrow Books</vt:lpstr>
      <vt:lpstr>Study Spaces</vt:lpstr>
      <vt:lpstr>Website of University Library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University Library</dc:title>
  <dc:creator>supervisor</dc:creator>
  <cp:lastModifiedBy>supervisor</cp:lastModifiedBy>
  <cp:revision>2</cp:revision>
  <dcterms:created xsi:type="dcterms:W3CDTF">2019-04-26T07:08:59Z</dcterms:created>
  <dcterms:modified xsi:type="dcterms:W3CDTF">2019-04-26T07:12:35Z</dcterms:modified>
</cp:coreProperties>
</file>