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30"/>
  </p:notesMasterIdLst>
  <p:handoutMasterIdLst>
    <p:handoutMasterId r:id="rId31"/>
  </p:handoutMasterIdLst>
  <p:sldIdLst>
    <p:sldId id="283" r:id="rId5"/>
    <p:sldId id="327" r:id="rId6"/>
    <p:sldId id="331" r:id="rId7"/>
    <p:sldId id="332" r:id="rId8"/>
    <p:sldId id="311" r:id="rId9"/>
    <p:sldId id="257" r:id="rId10"/>
    <p:sldId id="342" r:id="rId11"/>
    <p:sldId id="343" r:id="rId12"/>
    <p:sldId id="335" r:id="rId13"/>
    <p:sldId id="341" r:id="rId14"/>
    <p:sldId id="295" r:id="rId15"/>
    <p:sldId id="339" r:id="rId16"/>
    <p:sldId id="338" r:id="rId17"/>
    <p:sldId id="263" r:id="rId18"/>
    <p:sldId id="297" r:id="rId19"/>
    <p:sldId id="298" r:id="rId20"/>
    <p:sldId id="300" r:id="rId21"/>
    <p:sldId id="301" r:id="rId22"/>
    <p:sldId id="318" r:id="rId23"/>
    <p:sldId id="303" r:id="rId24"/>
    <p:sldId id="329" r:id="rId25"/>
    <p:sldId id="302" r:id="rId26"/>
    <p:sldId id="334" r:id="rId27"/>
    <p:sldId id="325" r:id="rId28"/>
    <p:sldId id="326" r:id="rId29"/>
  </p:sldIdLst>
  <p:sldSz cx="9144000" cy="6858000" type="screen4x3"/>
  <p:notesSz cx="6797675" cy="9926638"/>
  <p:defaultTextStyle>
    <a:defPPr>
      <a:defRPr lang="ja-JP"/>
    </a:defPPr>
    <a:lvl1pPr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1pPr>
    <a:lvl2pPr marL="4572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2pPr>
    <a:lvl3pPr marL="9144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3pPr>
    <a:lvl4pPr marL="13716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4pPr>
    <a:lvl5pPr marL="18288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9EA"/>
    <a:srgbClr val="FFFF99"/>
    <a:srgbClr val="333333"/>
    <a:srgbClr val="E6E6E6"/>
    <a:srgbClr val="777777"/>
    <a:srgbClr val="4D4D4D"/>
    <a:srgbClr val="B1E7D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2266" autoAdjust="0"/>
  </p:normalViewPr>
  <p:slideViewPr>
    <p:cSldViewPr>
      <p:cViewPr varScale="1">
        <p:scale>
          <a:sx n="83" d="100"/>
          <a:sy n="83" d="100"/>
        </p:scale>
        <p:origin x="123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6" d="100"/>
          <a:sy n="76" d="100"/>
        </p:scale>
        <p:origin x="-2178" y="-90"/>
      </p:cViewPr>
      <p:guideLst>
        <p:guide orient="horz" pos="3130"/>
        <p:guide pos="2143"/>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1"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5" name="Rectangle 1027"/>
          <p:cNvSpPr>
            <a:spLocks noGrp="1" noChangeArrowheads="1"/>
          </p:cNvSpPr>
          <p:nvPr>
            <p:ph type="dt" sz="quarter" idx="1"/>
          </p:nvPr>
        </p:nvSpPr>
        <p:spPr bwMode="auto">
          <a:xfrm>
            <a:off x="3851429"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6" name="Rectangle 1028"/>
          <p:cNvSpPr>
            <a:spLocks noGrp="1" noChangeArrowheads="1"/>
          </p:cNvSpPr>
          <p:nvPr>
            <p:ph type="ftr" sz="quarter" idx="2"/>
          </p:nvPr>
        </p:nvSpPr>
        <p:spPr bwMode="auto">
          <a:xfrm>
            <a:off x="1"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7" name="Rectangle 1029"/>
          <p:cNvSpPr>
            <a:spLocks noGrp="1" noChangeArrowheads="1"/>
          </p:cNvSpPr>
          <p:nvPr>
            <p:ph type="sldNum" sz="quarter" idx="3"/>
          </p:nvPr>
        </p:nvSpPr>
        <p:spPr bwMode="auto">
          <a:xfrm>
            <a:off x="3851429"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D9955F37-941F-4D1D-BD5D-48416B0B2F2C}" type="slidenum">
              <a:rPr lang="en-US" altLang="ja-JP"/>
              <a:pPr/>
              <a:t>‹#›</a:t>
            </a:fld>
            <a:endParaRPr lang="en-US" altLang="ja-JP" dirty="0"/>
          </a:p>
        </p:txBody>
      </p:sp>
    </p:spTree>
    <p:extLst>
      <p:ext uri="{BB962C8B-B14F-4D97-AF65-F5344CB8AC3E}">
        <p14:creationId xmlns:p14="http://schemas.microsoft.com/office/powerpoint/2010/main" val="397328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59" name="Rectangle 1027"/>
          <p:cNvSpPr>
            <a:spLocks noGrp="1" noChangeArrowheads="1"/>
          </p:cNvSpPr>
          <p:nvPr>
            <p:ph type="dt" idx="1"/>
          </p:nvPr>
        </p:nvSpPr>
        <p:spPr bwMode="auto">
          <a:xfrm>
            <a:off x="3845019"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defRPr>
            </a:lvl1pPr>
          </a:lstStyle>
          <a:p>
            <a:fld id="{30520423-B106-44AA-8841-2F98FD263B45}" type="datetime1">
              <a:rPr lang="ja-JP" altLang="en-US"/>
              <a:pPr/>
              <a:t>2022/3/10</a:t>
            </a:fld>
            <a:endParaRPr lang="en-US" altLang="ja-JP" dirty="0"/>
          </a:p>
        </p:txBody>
      </p:sp>
      <p:sp>
        <p:nvSpPr>
          <p:cNvPr id="14340" name="Rectangle 1028"/>
          <p:cNvSpPr>
            <a:spLocks noGrp="1" noRot="1" noChangeAspect="1" noChangeArrowheads="1" noTextEdit="1"/>
          </p:cNvSpPr>
          <p:nvPr>
            <p:ph type="sldImg" idx="2"/>
          </p:nvPr>
        </p:nvSpPr>
        <p:spPr bwMode="auto">
          <a:xfrm>
            <a:off x="968375" y="766763"/>
            <a:ext cx="4910138"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1029"/>
          <p:cNvSpPr>
            <a:spLocks noGrp="1" noChangeArrowheads="1"/>
          </p:cNvSpPr>
          <p:nvPr>
            <p:ph type="body" sz="quarter" idx="3"/>
          </p:nvPr>
        </p:nvSpPr>
        <p:spPr bwMode="auto">
          <a:xfrm>
            <a:off x="922805" y="4753287"/>
            <a:ext cx="4998526" cy="4445026"/>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5062" name="Rectangle 1030"/>
          <p:cNvSpPr>
            <a:spLocks noGrp="1" noChangeArrowheads="1"/>
          </p:cNvSpPr>
          <p:nvPr>
            <p:ph type="ftr" sz="quarter" idx="4"/>
          </p:nvPr>
        </p:nvSpPr>
        <p:spPr bwMode="auto">
          <a:xfrm>
            <a:off x="0"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63" name="Rectangle 1031"/>
          <p:cNvSpPr>
            <a:spLocks noGrp="1" noChangeArrowheads="1"/>
          </p:cNvSpPr>
          <p:nvPr>
            <p:ph type="sldNum" sz="quarter" idx="5"/>
          </p:nvPr>
        </p:nvSpPr>
        <p:spPr bwMode="auto">
          <a:xfrm>
            <a:off x="3845019"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4434A436-2F9F-4843-9A9B-EE345957F22C}" type="slidenum">
              <a:rPr lang="ja-JP" altLang="en-US"/>
              <a:pPr/>
              <a:t>‹#›</a:t>
            </a:fld>
            <a:endParaRPr lang="en-US" altLang="ja-JP" dirty="0"/>
          </a:p>
        </p:txBody>
      </p:sp>
    </p:spTree>
    <p:extLst>
      <p:ext uri="{BB962C8B-B14F-4D97-AF65-F5344CB8AC3E}">
        <p14:creationId xmlns:p14="http://schemas.microsoft.com/office/powerpoint/2010/main" val="204811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a:ln/>
        </p:spPr>
      </p:sp>
      <p:sp>
        <p:nvSpPr>
          <p:cNvPr id="6349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349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E1B3F4C-AE46-4476-B62B-8C29D6A79C79}" type="slidenum">
              <a:rPr lang="ja-JP" altLang="en-US" sz="1200">
                <a:solidFill>
                  <a:schemeClr val="tx1"/>
                </a:solidFill>
              </a:rPr>
              <a:pPr/>
              <a:t>23</a:t>
            </a:fld>
            <a:endParaRPr lang="en-US" altLang="ja-JP" sz="1200" dirty="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a:ln/>
        </p:spPr>
      </p:sp>
      <p:sp>
        <p:nvSpPr>
          <p:cNvPr id="6553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553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848C5CE-E7B5-45D7-9091-7CC8606034D2}" type="slidenum">
              <a:rPr lang="ja-JP" altLang="en-US" sz="1200">
                <a:solidFill>
                  <a:schemeClr val="tx1"/>
                </a:solidFill>
              </a:rPr>
              <a:pPr/>
              <a:t>24</a:t>
            </a:fld>
            <a:endParaRPr lang="en-US" altLang="ja-JP" sz="1200" dirty="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noTextEdit="1"/>
          </p:cNvSpPr>
          <p:nvPr>
            <p:ph type="sldImg"/>
          </p:nvPr>
        </p:nvSpPr>
        <p:spPr>
          <a:ln/>
        </p:spPr>
      </p:sp>
      <p:sp>
        <p:nvSpPr>
          <p:cNvPr id="675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75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5164FB0-D8C8-4AC1-A0BA-56FB728D86FA}" type="slidenum">
              <a:rPr lang="ja-JP" altLang="en-US" sz="1200">
                <a:solidFill>
                  <a:schemeClr val="tx1"/>
                </a:solidFill>
              </a:rPr>
              <a:pPr/>
              <a:t>25</a:t>
            </a:fld>
            <a:endParaRPr lang="en-US" altLang="ja-JP"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6129A54A-DF86-4EDD-8195-E6FE3077FA68}" type="slidenum">
              <a:rPr lang="en-US" altLang="ja-JP" sz="1200">
                <a:solidFill>
                  <a:srgbClr val="000000"/>
                </a:solidFill>
              </a:rPr>
              <a:pPr/>
              <a:t>3</a:t>
            </a:fld>
            <a:endParaRPr lang="en-US" altLang="ja-JP" sz="1200" dirty="0">
              <a:solidFill>
                <a:srgbClr val="000000"/>
              </a:solidFill>
            </a:endParaRPr>
          </a:p>
        </p:txBody>
      </p:sp>
      <p:sp>
        <p:nvSpPr>
          <p:cNvPr id="59395"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4A48532E-9B66-4C0D-8176-5FD219D5CFD8}" type="slidenum">
              <a:rPr lang="en-US" altLang="ja-JP" sz="1200">
                <a:solidFill>
                  <a:srgbClr val="000000"/>
                </a:solidFill>
              </a:rPr>
              <a:pPr/>
              <a:t>5</a:t>
            </a:fld>
            <a:endParaRPr lang="en-US" altLang="ja-JP" sz="1200" dirty="0">
              <a:solidFill>
                <a:srgbClr val="000000"/>
              </a:solidFill>
            </a:endParaRPr>
          </a:p>
        </p:txBody>
      </p:sp>
      <p:sp>
        <p:nvSpPr>
          <p:cNvPr id="3072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spcBef>
                <a:spcPts val="453"/>
              </a:spcBef>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29724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974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9216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216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56D3D8F7-9035-48D1-ADF3-CA642D5CEEC8}" type="datetime1">
              <a:rPr lang="en-US" altLang="ja-JP"/>
              <a:pPr/>
              <a:t>3/10/2022</a:t>
            </a:fld>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C8342206-CFD3-4FE9-9D49-C2637BB18E03}" type="slidenum">
              <a:rPr lang="ja-JP" altLang="en-US"/>
              <a:pPr/>
              <a:t>‹#›</a:t>
            </a:fld>
            <a:endParaRPr lang="en-US" altLang="ja-JP" dirty="0"/>
          </a:p>
        </p:txBody>
      </p:sp>
    </p:spTree>
    <p:extLst>
      <p:ext uri="{BB962C8B-B14F-4D97-AF65-F5344CB8AC3E}">
        <p14:creationId xmlns:p14="http://schemas.microsoft.com/office/powerpoint/2010/main" val="23958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FDF50206-6D47-48C5-BEF6-F33763F67E6F}"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99BDA8CF-DB8A-48D6-8E04-F81A8D139279}" type="slidenum">
              <a:rPr lang="ja-JP" altLang="en-US"/>
              <a:pPr/>
              <a:t>‹#›</a:t>
            </a:fld>
            <a:endParaRPr lang="en-US" altLang="ja-JP" dirty="0"/>
          </a:p>
        </p:txBody>
      </p:sp>
    </p:spTree>
    <p:extLst>
      <p:ext uri="{BB962C8B-B14F-4D97-AF65-F5344CB8AC3E}">
        <p14:creationId xmlns:p14="http://schemas.microsoft.com/office/powerpoint/2010/main" val="37655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7FB0E38B-07B4-4A15-A7CA-389BDBD23988}"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B1E63C25-7AB4-4EDB-A9C1-6371CC35028D}" type="slidenum">
              <a:rPr lang="ja-JP" altLang="en-US"/>
              <a:pPr/>
              <a:t>‹#›</a:t>
            </a:fld>
            <a:endParaRPr lang="en-US" altLang="ja-JP" dirty="0"/>
          </a:p>
        </p:txBody>
      </p:sp>
    </p:spTree>
    <p:extLst>
      <p:ext uri="{BB962C8B-B14F-4D97-AF65-F5344CB8AC3E}">
        <p14:creationId xmlns:p14="http://schemas.microsoft.com/office/powerpoint/2010/main" val="27996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2488EB1A-DED6-45B5-9D93-7AAD72186021}"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34F330F2-5E18-415C-84B4-0CD0BCB5CC45}" type="slidenum">
              <a:rPr lang="ja-JP" altLang="en-US"/>
              <a:pPr/>
              <a:t>‹#›</a:t>
            </a:fld>
            <a:endParaRPr lang="en-US" altLang="ja-JP" dirty="0"/>
          </a:p>
        </p:txBody>
      </p:sp>
    </p:spTree>
    <p:extLst>
      <p:ext uri="{BB962C8B-B14F-4D97-AF65-F5344CB8AC3E}">
        <p14:creationId xmlns:p14="http://schemas.microsoft.com/office/powerpoint/2010/main" val="24529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AFBD75FE-B8CB-45CC-A3C4-4434B6072601}"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7D2F8ED2-9295-4198-A5B6-E29609D77FDC}" type="slidenum">
              <a:rPr lang="ja-JP" altLang="en-US"/>
              <a:pPr/>
              <a:t>‹#›</a:t>
            </a:fld>
            <a:endParaRPr lang="en-US" altLang="ja-JP" dirty="0"/>
          </a:p>
        </p:txBody>
      </p:sp>
    </p:spTree>
    <p:extLst>
      <p:ext uri="{BB962C8B-B14F-4D97-AF65-F5344CB8AC3E}">
        <p14:creationId xmlns:p14="http://schemas.microsoft.com/office/powerpoint/2010/main" val="266713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fld id="{1CAC1DDE-B79A-4223-8334-199C6955CACC}"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15035213-D5B9-49C8-A674-70993B757F26}" type="slidenum">
              <a:rPr lang="ja-JP" altLang="en-US"/>
              <a:pPr/>
              <a:t>‹#›</a:t>
            </a:fld>
            <a:endParaRPr lang="en-US" altLang="ja-JP" dirty="0"/>
          </a:p>
        </p:txBody>
      </p:sp>
    </p:spTree>
    <p:extLst>
      <p:ext uri="{BB962C8B-B14F-4D97-AF65-F5344CB8AC3E}">
        <p14:creationId xmlns:p14="http://schemas.microsoft.com/office/powerpoint/2010/main" val="122754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fld id="{6ADCAF42-C76D-448F-8269-3D1B608F2513}" type="datetime1">
              <a:rPr lang="en-US" altLang="ja-JP"/>
              <a:pPr/>
              <a:t>3/10/2022</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fld id="{563681AF-EACF-43F6-9AFF-2D1D0470B3A3}" type="slidenum">
              <a:rPr lang="ja-JP" altLang="en-US"/>
              <a:pPr/>
              <a:t>‹#›</a:t>
            </a:fld>
            <a:endParaRPr lang="en-US" altLang="ja-JP" dirty="0"/>
          </a:p>
        </p:txBody>
      </p:sp>
    </p:spTree>
    <p:extLst>
      <p:ext uri="{BB962C8B-B14F-4D97-AF65-F5344CB8AC3E}">
        <p14:creationId xmlns:p14="http://schemas.microsoft.com/office/powerpoint/2010/main" val="23052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fld id="{13273A26-3EF5-40A0-8446-C6762E906B46}" type="datetime1">
              <a:rPr lang="en-US" altLang="ja-JP"/>
              <a:pPr/>
              <a:t>3/10/2022</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fld id="{692F252E-E7B2-4B64-A0CE-28B3D08BEA2B}" type="slidenum">
              <a:rPr lang="ja-JP" altLang="en-US"/>
              <a:pPr/>
              <a:t>‹#›</a:t>
            </a:fld>
            <a:endParaRPr lang="en-US" altLang="ja-JP" dirty="0"/>
          </a:p>
        </p:txBody>
      </p:sp>
    </p:spTree>
    <p:extLst>
      <p:ext uri="{BB962C8B-B14F-4D97-AF65-F5344CB8AC3E}">
        <p14:creationId xmlns:p14="http://schemas.microsoft.com/office/powerpoint/2010/main" val="11737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43796689-FD27-45E8-BF87-A5F43B905273}" type="datetime1">
              <a:rPr lang="en-US" altLang="ja-JP"/>
              <a:pPr/>
              <a:t>3/10/2022</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fld id="{B25C3EFC-9515-49D4-B773-C6B1718A016E}" type="slidenum">
              <a:rPr lang="ja-JP" altLang="en-US"/>
              <a:pPr/>
              <a:t>‹#›</a:t>
            </a:fld>
            <a:endParaRPr lang="en-US" altLang="ja-JP" dirty="0"/>
          </a:p>
        </p:txBody>
      </p:sp>
    </p:spTree>
    <p:extLst>
      <p:ext uri="{BB962C8B-B14F-4D97-AF65-F5344CB8AC3E}">
        <p14:creationId xmlns:p14="http://schemas.microsoft.com/office/powerpoint/2010/main" val="27094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B6FABFD0-B361-4928-BBEE-DE4C0E890B4C}"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E04453F6-A02C-4946-A1FB-30904B0B8A05}" type="slidenum">
              <a:rPr lang="ja-JP" altLang="en-US"/>
              <a:pPr/>
              <a:t>‹#›</a:t>
            </a:fld>
            <a:endParaRPr lang="en-US" altLang="ja-JP" dirty="0"/>
          </a:p>
        </p:txBody>
      </p:sp>
    </p:spTree>
    <p:extLst>
      <p:ext uri="{BB962C8B-B14F-4D97-AF65-F5344CB8AC3E}">
        <p14:creationId xmlns:p14="http://schemas.microsoft.com/office/powerpoint/2010/main" val="13681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1FC41FB6-300B-41F8-A2AE-F2C33702A6A0}"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D281C192-F2DF-485A-9ECC-12A48CEC5B50}" type="slidenum">
              <a:rPr lang="ja-JP" altLang="en-US"/>
              <a:pPr/>
              <a:t>‹#›</a:t>
            </a:fld>
            <a:endParaRPr lang="en-US" altLang="ja-JP" dirty="0"/>
          </a:p>
        </p:txBody>
      </p:sp>
    </p:spTree>
    <p:extLst>
      <p:ext uri="{BB962C8B-B14F-4D97-AF65-F5344CB8AC3E}">
        <p14:creationId xmlns:p14="http://schemas.microsoft.com/office/powerpoint/2010/main" val="20154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11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a:solidFill>
                  <a:schemeClr val="tx1"/>
                </a:solidFill>
                <a:latin typeface="Verdana" pitchFamily="34" charset="0"/>
              </a:defRPr>
            </a:lvl1pPr>
          </a:lstStyle>
          <a:p>
            <a:fld id="{E5399A66-3A4B-436C-B282-9B78A6E85655}" type="datetime1">
              <a:rPr lang="en-US" altLang="ja-JP"/>
              <a:pPr/>
              <a:t>3/10/2022</a:t>
            </a:fld>
            <a:endParaRPr lang="en-US" altLang="ja-JP" dirty="0"/>
          </a:p>
        </p:txBody>
      </p:sp>
      <p:sp>
        <p:nvSpPr>
          <p:cNvPr id="911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200">
                <a:solidFill>
                  <a:schemeClr val="tx1"/>
                </a:solidFill>
                <a:latin typeface="+mn-lt"/>
                <a:ea typeface="ＭＳ Ｐゴシック" charset="-128"/>
                <a:cs typeface="+mn-cs"/>
              </a:defRPr>
            </a:lvl1pPr>
          </a:lstStyle>
          <a:p>
            <a:pPr>
              <a:defRPr/>
            </a:pPr>
            <a:endParaRPr lang="en-US" altLang="ja-JP" dirty="0"/>
          </a:p>
        </p:txBody>
      </p:sp>
      <p:sp>
        <p:nvSpPr>
          <p:cNvPr id="911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a:solidFill>
                  <a:schemeClr val="tx1"/>
                </a:solidFill>
                <a:latin typeface="Verdana" pitchFamily="34" charset="0"/>
              </a:defRPr>
            </a:lvl1pPr>
          </a:lstStyle>
          <a:p>
            <a:fld id="{C83B7F9E-2F05-4EFB-8CAF-398E5C86E687}"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4194"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メイリオ"/>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メイリオ"/>
          <a:ea typeface="ＭＳ Ｐゴシック" charset="0"/>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メイリオ"/>
          <a:ea typeface="ＭＳ Ｐゴシック" charset="0"/>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メイリオ"/>
          <a:ea typeface="ＭＳ Ｐゴシック" charset="0"/>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メイリオ"/>
          <a:ea typeface="ＭＳ Ｐゴシック" charset="0"/>
        </a:defRPr>
      </a:lvl5pPr>
      <a:lvl6pPr marL="25511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momiji.hiroshima-u.ac.jp/momiji-top/learning/kyouyou/"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omiji.hiroshima-u.ac.j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317F5A1-F74B-42D6-9A70-2A1A521F88C3}" type="slidenum">
              <a:rPr kumimoji="0" lang="ja-JP" altLang="en-US" sz="1200">
                <a:solidFill>
                  <a:schemeClr val="tx1"/>
                </a:solidFill>
                <a:latin typeface="メイリオ" pitchFamily="50" charset="-128"/>
                <a:ea typeface="メイリオ" pitchFamily="50" charset="-128"/>
                <a:cs typeface="メイリオ" pitchFamily="50" charset="-128"/>
              </a:rPr>
              <a:pPr/>
              <a:t>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362" name="Rectangle 2"/>
          <p:cNvSpPr>
            <a:spLocks noGrp="1" noChangeArrowheads="1"/>
          </p:cNvSpPr>
          <p:nvPr>
            <p:ph type="ctrTitle" idx="4294967295"/>
          </p:nvPr>
        </p:nvSpPr>
        <p:spPr>
          <a:xfrm>
            <a:off x="919163" y="1844675"/>
            <a:ext cx="7772400" cy="1905000"/>
          </a:xfrm>
        </p:spPr>
        <p:txBody>
          <a:bodyPr anchor="ctr"/>
          <a:lstStyle/>
          <a:p>
            <a:pPr eaLnBrk="1" hangingPunct="1"/>
            <a:r>
              <a:rPr lang="ja-JP" altLang="en-US" sz="4000" dirty="0">
                <a:latin typeface="メイリオ" pitchFamily="50" charset="-128"/>
                <a:ea typeface="メイリオ" pitchFamily="50" charset="-128"/>
                <a:cs typeface="メイリオ" pitchFamily="50" charset="-128"/>
              </a:rPr>
              <a:t>履修登録ガイダンス</a:t>
            </a:r>
            <a:br>
              <a:rPr lang="ja-JP" altLang="en-US" sz="4000" dirty="0">
                <a:latin typeface="メイリオ" pitchFamily="50" charset="-128"/>
                <a:ea typeface="メイリオ" pitchFamily="50" charset="-128"/>
                <a:cs typeface="メイリオ" pitchFamily="50" charset="-128"/>
              </a:rPr>
            </a:br>
            <a:endParaRPr lang="ja-JP" altLang="en-US" sz="4000" dirty="0">
              <a:latin typeface="メイリオ" pitchFamily="50" charset="-128"/>
              <a:ea typeface="メイリオ" pitchFamily="50" charset="-128"/>
              <a:cs typeface="メイリオ" pitchFamily="50" charset="-128"/>
            </a:endParaRPr>
          </a:p>
        </p:txBody>
      </p:sp>
      <p:sp>
        <p:nvSpPr>
          <p:cNvPr id="15363" name="Rectangle 3"/>
          <p:cNvSpPr>
            <a:spLocks noChangeArrowheads="1"/>
          </p:cNvSpPr>
          <p:nvPr/>
        </p:nvSpPr>
        <p:spPr bwMode="auto">
          <a:xfrm>
            <a:off x="2051050" y="5545138"/>
            <a:ext cx="664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accent2"/>
              </a:buClr>
              <a:buFont typeface="Wingdings" pitchFamily="2" charset="2"/>
              <a:buNone/>
            </a:pPr>
            <a:r>
              <a:rPr lang="ja-JP" altLang="en-US" sz="2400" dirty="0">
                <a:solidFill>
                  <a:schemeClr val="tx1"/>
                </a:solidFill>
                <a:latin typeface="メイリオ" pitchFamily="50" charset="-128"/>
                <a:ea typeface="メイリオ" pitchFamily="50" charset="-128"/>
                <a:cs typeface="メイリオ" pitchFamily="50" charset="-128"/>
              </a:rPr>
              <a:t>教育情報化推進会議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2859297"/>
              </p:ext>
            </p:extLst>
          </p:nvPr>
        </p:nvGraphicFramePr>
        <p:xfrm>
          <a:off x="467544" y="1740768"/>
          <a:ext cx="8064896" cy="2382982"/>
        </p:xfrm>
        <a:graphic>
          <a:graphicData uri="http://schemas.openxmlformats.org/drawingml/2006/table">
            <a:tbl>
              <a:tblPr firstRow="1" bandRow="1">
                <a:tableStyleId>{0505E3EF-67EA-436B-97B2-0124C06EBD24}</a:tableStyleId>
              </a:tblPr>
              <a:tblGrid>
                <a:gridCol w="701295">
                  <a:extLst>
                    <a:ext uri="{9D8B030D-6E8A-4147-A177-3AD203B41FA5}">
                      <a16:colId xmlns:a16="http://schemas.microsoft.com/office/drawing/2014/main" val="20000"/>
                    </a:ext>
                  </a:extLst>
                </a:gridCol>
                <a:gridCol w="1840900">
                  <a:extLst>
                    <a:ext uri="{9D8B030D-6E8A-4147-A177-3AD203B41FA5}">
                      <a16:colId xmlns:a16="http://schemas.microsoft.com/office/drawing/2014/main" val="20001"/>
                    </a:ext>
                  </a:extLst>
                </a:gridCol>
                <a:gridCol w="5522701">
                  <a:extLst>
                    <a:ext uri="{9D8B030D-6E8A-4147-A177-3AD203B41FA5}">
                      <a16:colId xmlns:a16="http://schemas.microsoft.com/office/drawing/2014/main" val="20003"/>
                    </a:ext>
                  </a:extLst>
                </a:gridCol>
              </a:tblGrid>
              <a:tr h="288032">
                <a:tc>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履修手続期間</a:t>
                      </a:r>
                      <a:b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（実施予定月）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履修手続対象科目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780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前期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ターム科目，セメスター（前期）科目，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ターム外（前期）科目，通年科目，前期開講の集中科目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ターム以降から前期末までに開講する集中科目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5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後期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9~10</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ターム科目，セメスター（後期）科目，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ターム外（後期）科目，後期開講の集中科目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ターム履修登録期間（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ターム以降から後期末までに開講する集中科目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467544" y="4665555"/>
            <a:ext cx="8064896" cy="181588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タームの履修手続期間は，原則各学期期間（前期，後期）に開講を開始する全ての科目が履修手続対象となります。第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タームの履修手続期間で履修手続した科目の修正を行う期間です。</a:t>
            </a:r>
            <a:b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履修手続</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期間の詳細はもみじ</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に掲載していますので，確認してください。</a:t>
            </a:r>
            <a:b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は，まずシラバスで開設期，対象学生，履修上の注意及び掲示物等を参照してください。なお，履修登録できず，理由が不明な場合は，開講学部・研究科支援室（学生支援担当）（教養教育科目は，教育推進グループ（教養教育担当））へ申し出てください。</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79301" y="4221088"/>
            <a:ext cx="8064896" cy="461665"/>
          </a:xfrm>
          <a:prstGeom prst="rect">
            <a:avLst/>
          </a:prstGeom>
          <a:noFill/>
        </p:spPr>
        <p:txBody>
          <a:bodyPr wrap="square" rtlCol="0">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：年度科目の履修手続期間等は，当該科目の授業開始前までに，シラバスや開講学部・研究科支援室（学生支援担当）で確認してください。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1026">
            <a:extLst>
              <a:ext uri="{FF2B5EF4-FFF2-40B4-BE49-F238E27FC236}">
                <a16:creationId xmlns:a16="http://schemas.microsoft.com/office/drawing/2014/main" id="{B5AE7B3F-01FE-41B8-8A1A-D82A670BAB1D}"/>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2. </a:t>
            </a:r>
            <a:r>
              <a:rPr lang="zh-TW"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履修手続（登録・削除）期間</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03" y="1844675"/>
            <a:ext cx="4117493" cy="213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5" name="Rectangle 5"/>
          <p:cNvSpPr>
            <a:spLocks noChangeArrowheads="1"/>
          </p:cNvSpPr>
          <p:nvPr/>
        </p:nvSpPr>
        <p:spPr bwMode="auto">
          <a:xfrm>
            <a:off x="5219700" y="1844675"/>
            <a:ext cx="2592388"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もみじポータル画面</a:t>
            </a:r>
          </a:p>
        </p:txBody>
      </p:sp>
      <p:sp>
        <p:nvSpPr>
          <p:cNvPr id="33797" name="Text Box 17"/>
          <p:cNvSpPr txBox="1">
            <a:spLocks noChangeArrowheads="1"/>
          </p:cNvSpPr>
          <p:nvPr/>
        </p:nvSpPr>
        <p:spPr bwMode="auto">
          <a:xfrm>
            <a:off x="5219700" y="2205038"/>
            <a:ext cx="3313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画面左メニューから</a:t>
            </a: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1.</a:t>
            </a:r>
            <a:r>
              <a:rPr lang="ja-JP" altLang="en-US" dirty="0">
                <a:solidFill>
                  <a:schemeClr val="tx1"/>
                </a:solidFill>
                <a:latin typeface="メイリオ" pitchFamily="50" charset="-128"/>
                <a:ea typeface="メイリオ" pitchFamily="50" charset="-128"/>
                <a:cs typeface="メイリオ" pitchFamily="50" charset="-128"/>
              </a:rPr>
              <a:t>「履修」を押す</a:t>
            </a: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2.</a:t>
            </a:r>
            <a:r>
              <a:rPr lang="ja-JP" altLang="en-US" dirty="0">
                <a:solidFill>
                  <a:schemeClr val="tx1"/>
                </a:solidFill>
                <a:latin typeface="メイリオ" pitchFamily="50" charset="-128"/>
                <a:ea typeface="メイリオ" pitchFamily="50" charset="-128"/>
                <a:cs typeface="メイリオ" pitchFamily="50" charset="-128"/>
              </a:rPr>
              <a:t>「履修登録・参照」を押す</a:t>
            </a:r>
          </a:p>
        </p:txBody>
      </p:sp>
      <p:sp>
        <p:nvSpPr>
          <p:cNvPr id="33798" name="Rectangle 12"/>
          <p:cNvSpPr>
            <a:spLocks noChangeArrowheads="1"/>
          </p:cNvSpPr>
          <p:nvPr/>
        </p:nvSpPr>
        <p:spPr bwMode="auto">
          <a:xfrm>
            <a:off x="5076824" y="4565302"/>
            <a:ext cx="4067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注意事項を確認して「</a:t>
            </a:r>
            <a:r>
              <a:rPr lang="en-US" altLang="ja-JP" dirty="0">
                <a:solidFill>
                  <a:schemeClr val="tx1"/>
                </a:solidFill>
                <a:latin typeface="メイリオ" pitchFamily="50" charset="-128"/>
                <a:ea typeface="メイリオ" pitchFamily="50" charset="-128"/>
                <a:cs typeface="メイリオ" pitchFamily="50" charset="-128"/>
              </a:rPr>
              <a:t>OK</a:t>
            </a:r>
            <a:r>
              <a:rPr lang="ja-JP" altLang="en-US" dirty="0">
                <a:solidFill>
                  <a:schemeClr val="tx1"/>
                </a:solidFill>
                <a:latin typeface="メイリオ" pitchFamily="50" charset="-128"/>
                <a:ea typeface="メイリオ" pitchFamily="50" charset="-128"/>
                <a:cs typeface="メイリオ" pitchFamily="50" charset="-128"/>
              </a:rPr>
              <a:t>」を押してください。</a:t>
            </a: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（この画面は学期毎に一度だけ表示されます）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新入学生の学籍情報等の一部は，</a:t>
            </a:r>
            <a:r>
              <a:rPr lang="en-US" altLang="ja-JP" dirty="0">
                <a:solidFill>
                  <a:schemeClr val="tx1"/>
                </a:solidFill>
                <a:latin typeface="メイリオ" pitchFamily="50" charset="-128"/>
                <a:ea typeface="メイリオ" pitchFamily="50" charset="-128"/>
                <a:cs typeface="メイリオ" pitchFamily="50" charset="-128"/>
              </a:rPr>
              <a:t>4</a:t>
            </a:r>
            <a:r>
              <a:rPr lang="ja-JP" altLang="en-US" dirty="0">
                <a:solidFill>
                  <a:schemeClr val="tx1"/>
                </a:solidFill>
                <a:latin typeface="メイリオ" pitchFamily="50" charset="-128"/>
                <a:ea typeface="メイリオ" pitchFamily="50" charset="-128"/>
                <a:cs typeface="メイリオ" pitchFamily="50" charset="-128"/>
              </a:rPr>
              <a:t>月に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a:t>
            </a:r>
            <a:r>
              <a:rPr lang="en-US" altLang="ja-JP" dirty="0">
                <a:solidFill>
                  <a:schemeClr val="tx1"/>
                </a:solidFill>
                <a:latin typeface="メイリオ" pitchFamily="50" charset="-128"/>
                <a:ea typeface="メイリオ" pitchFamily="50" charset="-128"/>
                <a:cs typeface="メイリオ" pitchFamily="50" charset="-128"/>
              </a:rPr>
              <a:t>My</a:t>
            </a:r>
            <a:r>
              <a:rPr lang="ja-JP" altLang="en-US" dirty="0">
                <a:solidFill>
                  <a:schemeClr val="tx1"/>
                </a:solidFill>
                <a:latin typeface="メイリオ" pitchFamily="50" charset="-128"/>
                <a:ea typeface="メイリオ" pitchFamily="50" charset="-128"/>
                <a:cs typeface="メイリオ" pitchFamily="50" charset="-128"/>
              </a:rPr>
              <a:t>もみじに追加されます。</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そのため，</a:t>
            </a:r>
            <a:r>
              <a:rPr lang="en-US" altLang="ja-JP" dirty="0">
                <a:solidFill>
                  <a:schemeClr val="tx1"/>
                </a:solidFill>
                <a:latin typeface="メイリオ" pitchFamily="50" charset="-128"/>
                <a:ea typeface="メイリオ" pitchFamily="50" charset="-128"/>
                <a:cs typeface="メイリオ" pitchFamily="50" charset="-128"/>
              </a:rPr>
              <a:t>5</a:t>
            </a:r>
            <a:r>
              <a:rPr lang="ja-JP" altLang="en-US" dirty="0">
                <a:solidFill>
                  <a:schemeClr val="tx1"/>
                </a:solidFill>
                <a:latin typeface="メイリオ" pitchFamily="50" charset="-128"/>
                <a:ea typeface="メイリオ" pitchFamily="50" charset="-128"/>
                <a:cs typeface="メイリオ" pitchFamily="50" charset="-128"/>
              </a:rPr>
              <a:t>月に改めて学籍情報を確認</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してください。</a:t>
            </a:r>
          </a:p>
        </p:txBody>
      </p:sp>
      <p:sp>
        <p:nvSpPr>
          <p:cNvPr id="33799" name="Line 1037"/>
          <p:cNvSpPr>
            <a:spLocks noChangeShapeType="1"/>
          </p:cNvSpPr>
          <p:nvPr/>
        </p:nvSpPr>
        <p:spPr bwMode="auto">
          <a:xfrm flipH="1" flipV="1">
            <a:off x="2627313" y="4364038"/>
            <a:ext cx="0" cy="2889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3800" name="Picture 15"/>
          <p:cNvPicPr>
            <a:picLocks noChangeAspect="1" noChangeArrowheads="1"/>
          </p:cNvPicPr>
          <p:nvPr/>
        </p:nvPicPr>
        <p:blipFill>
          <a:blip r:embed="rId4">
            <a:extLst>
              <a:ext uri="{28A0092B-C50C-407E-A947-70E740481C1C}">
                <a14:useLocalDpi xmlns:a14="http://schemas.microsoft.com/office/drawing/2010/main" val="0"/>
              </a:ext>
            </a:extLst>
          </a:blip>
          <a:srcRect r="37422" b="9563"/>
          <a:stretch>
            <a:fillRect/>
          </a:stretch>
        </p:blipFill>
        <p:spPr bwMode="auto">
          <a:xfrm>
            <a:off x="611188" y="4652963"/>
            <a:ext cx="4175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6"/>
          <p:cNvSpPr>
            <a:spLocks noChangeArrowheads="1"/>
          </p:cNvSpPr>
          <p:nvPr/>
        </p:nvSpPr>
        <p:spPr bwMode="auto">
          <a:xfrm>
            <a:off x="5148263" y="4060825"/>
            <a:ext cx="31686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履修登録・参照／注意事項の確認</a:t>
            </a:r>
          </a:p>
        </p:txBody>
      </p:sp>
      <p:sp>
        <p:nvSpPr>
          <p:cNvPr id="33802" name="Rectangle 11"/>
          <p:cNvSpPr>
            <a:spLocks noChangeArrowheads="1"/>
          </p:cNvSpPr>
          <p:nvPr/>
        </p:nvSpPr>
        <p:spPr bwMode="auto">
          <a:xfrm>
            <a:off x="539750" y="5876925"/>
            <a:ext cx="50323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684213" y="2852936"/>
            <a:ext cx="647427" cy="144016"/>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a:ln>
                <a:noFill/>
              </a:ln>
              <a:solidFill>
                <a:schemeClr val="accent2"/>
              </a:solidFill>
              <a:effectLst/>
              <a:latin typeface="Times New Roman" charset="0"/>
              <a:ea typeface="ＭＳ Ｐゴシック" charset="-128"/>
              <a:cs typeface="ＭＳ Ｐゴシック" charset="-128"/>
            </a:endParaRPr>
          </a:p>
        </p:txBody>
      </p:sp>
      <p:sp>
        <p:nvSpPr>
          <p:cNvPr id="3" name="正方形/長方形 2">
            <a:extLst>
              <a:ext uri="{FF2B5EF4-FFF2-40B4-BE49-F238E27FC236}">
                <a16:creationId xmlns:a16="http://schemas.microsoft.com/office/drawing/2014/main" id="{9D1E1D72-ED2A-46A1-A829-3723AF5E407D}"/>
              </a:ext>
            </a:extLst>
          </p:cNvPr>
          <p:cNvSpPr/>
          <p:nvPr/>
        </p:nvSpPr>
        <p:spPr>
          <a:xfrm>
            <a:off x="576262" y="6222354"/>
            <a:ext cx="6588025" cy="276999"/>
          </a:xfrm>
          <a:prstGeom prst="rect">
            <a:avLst/>
          </a:prstGeom>
        </p:spPr>
        <p:txBody>
          <a:bodyPr wrap="square">
            <a:spAutoFit/>
          </a:bodyPr>
          <a:lstStyle/>
          <a:p>
            <a:pPr>
              <a:spcBef>
                <a:spcPct val="0"/>
              </a:spcBef>
            </a:pPr>
            <a:r>
              <a:rPr lang="en-US" altLang="ja-JP" sz="1200" u="sng" dirty="0">
                <a:solidFill>
                  <a:srgbClr val="000000"/>
                </a:solidFill>
                <a:latin typeface="メイリオ" pitchFamily="50" charset="-128"/>
                <a:ea typeface="メイリオ" pitchFamily="50" charset="-128"/>
                <a:cs typeface="メイリオ" pitchFamily="50" charset="-128"/>
              </a:rPr>
              <a:t>※My</a:t>
            </a:r>
            <a:r>
              <a:rPr lang="ja-JP" altLang="en-US" sz="1200" u="sng" dirty="0">
                <a:solidFill>
                  <a:srgbClr val="000000"/>
                </a:solidFill>
                <a:latin typeface="メイリオ" pitchFamily="50" charset="-128"/>
                <a:ea typeface="メイリオ" pitchFamily="50" charset="-128"/>
                <a:cs typeface="メイリオ" pitchFamily="50" charset="-128"/>
              </a:rPr>
              <a:t>もみじの画面イメージは，スマートフォンを使用した場合，</a:t>
            </a:r>
            <a:r>
              <a:rPr lang="en-US" altLang="ja-JP" sz="1200" u="sng" dirty="0">
                <a:solidFill>
                  <a:srgbClr val="000000"/>
                </a:solidFill>
                <a:latin typeface="メイリオ" pitchFamily="50" charset="-128"/>
                <a:ea typeface="メイリオ" pitchFamily="50" charset="-128"/>
                <a:cs typeface="メイリオ" pitchFamily="50" charset="-128"/>
              </a:rPr>
              <a:t> </a:t>
            </a:r>
            <a:r>
              <a:rPr lang="ja-JP" altLang="en-US" sz="1200" u="sng" dirty="0">
                <a:solidFill>
                  <a:srgbClr val="000000"/>
                </a:solidFill>
                <a:latin typeface="メイリオ" pitchFamily="50" charset="-128"/>
                <a:ea typeface="メイリオ" pitchFamily="50" charset="-128"/>
                <a:cs typeface="メイリオ" pitchFamily="50" charset="-128"/>
              </a:rPr>
              <a:t>本イメージと異なります。</a:t>
            </a:r>
            <a:endParaRPr lang="en-US" altLang="ja-JP" sz="1200" b="1" u="sng" dirty="0">
              <a:solidFill>
                <a:srgbClr val="000000"/>
              </a:solidFill>
              <a:latin typeface="メイリオ" pitchFamily="50" charset="-128"/>
              <a:ea typeface="メイリオ" pitchFamily="50" charset="-128"/>
              <a:cs typeface="メイリオ" pitchFamily="50" charset="-128"/>
            </a:endParaRPr>
          </a:p>
        </p:txBody>
      </p:sp>
      <p:sp>
        <p:nvSpPr>
          <p:cNvPr id="14" name="Rectangle 1026">
            <a:extLst>
              <a:ext uri="{FF2B5EF4-FFF2-40B4-BE49-F238E27FC236}">
                <a16:creationId xmlns:a16="http://schemas.microsoft.com/office/drawing/2014/main" id="{91ED1E0B-7308-4C25-AFF1-EF34693CF361}"/>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ポータル画面から履修登録・参照画面へ</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20" name="Rectangle 11"/>
          <p:cNvSpPr>
            <a:spLocks noChangeArrowheads="1"/>
          </p:cNvSpPr>
          <p:nvPr/>
        </p:nvSpPr>
        <p:spPr bwMode="auto">
          <a:xfrm>
            <a:off x="1043609" y="2422809"/>
            <a:ext cx="936103"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1" name="Line 1037"/>
          <p:cNvSpPr>
            <a:spLocks noChangeShapeType="1"/>
          </p:cNvSpPr>
          <p:nvPr/>
        </p:nvSpPr>
        <p:spPr bwMode="auto">
          <a:xfrm flipV="1">
            <a:off x="1952381" y="2330400"/>
            <a:ext cx="3411782" cy="23760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8" name="テキスト ボックス 27"/>
          <p:cNvSpPr txBox="1"/>
          <p:nvPr/>
        </p:nvSpPr>
        <p:spPr>
          <a:xfrm>
            <a:off x="5364162" y="1933600"/>
            <a:ext cx="3312293" cy="4339650"/>
          </a:xfrm>
          <a:prstGeom prst="rect">
            <a:avLst/>
          </a:prstGeom>
          <a:noFill/>
        </p:spPr>
        <p:txBody>
          <a:bodyPr wrap="square" rtlCol="0">
            <a:spAutoFit/>
          </a:bodyPr>
          <a:lstStyle/>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各タブは以下の履修期間が含まれる科目が表示及び登録対象となります。（履修期間は</a:t>
            </a:r>
            <a:r>
              <a:rPr lang="en-US" altLang="ja-JP" sz="1200" dirty="0">
                <a:solidFill>
                  <a:srgbClr val="333333"/>
                </a:solidFill>
                <a:latin typeface="メイリオ" pitchFamily="50" charset="-128"/>
                <a:ea typeface="メイリオ" pitchFamily="50" charset="-128"/>
                <a:cs typeface="メイリオ" pitchFamily="50" charset="-128"/>
              </a:rPr>
              <a:t>P7</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ターム，学年末休業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例）セメスター（前期）科目は履修期間が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タームに跨りますので，</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タームタブに表示され，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タームタブから登録できます。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各タブを押すことでタームを切り替えられます。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第</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ターム履修手続期間は，</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ターム，夏季休業に授業が開始される科目が履修手続対象となります。</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タームタブの両方から履修登録し，必ず登録されているか確認してください。（各履修手続期間は</a:t>
            </a:r>
            <a:r>
              <a:rPr lang="en-US" altLang="ja-JP" sz="1200" dirty="0">
                <a:solidFill>
                  <a:srgbClr val="333333"/>
                </a:solidFill>
                <a:latin typeface="メイリオ" pitchFamily="50" charset="-128"/>
                <a:ea typeface="メイリオ" pitchFamily="50" charset="-128"/>
                <a:cs typeface="メイリオ" pitchFamily="50" charset="-128"/>
              </a:rPr>
              <a:t>P8</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390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36676" y="1731392"/>
            <a:ext cx="3319301" cy="4141092"/>
            <a:chOff x="1036676" y="1731392"/>
            <a:chExt cx="3319301" cy="4141092"/>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11"/>
            <p:cNvSpPr>
              <a:spLocks noChangeArrowheads="1"/>
            </p:cNvSpPr>
            <p:nvPr/>
          </p:nvSpPr>
          <p:spPr bwMode="auto">
            <a:xfrm>
              <a:off x="3651998" y="2715851"/>
              <a:ext cx="288925"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50" name="Rectangle 11"/>
            <p:cNvSpPr>
              <a:spLocks noChangeArrowheads="1"/>
            </p:cNvSpPr>
            <p:nvPr/>
          </p:nvSpPr>
          <p:spPr bwMode="auto">
            <a:xfrm>
              <a:off x="1036676" y="4841004"/>
              <a:ext cx="543950" cy="1721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47" name="Rectangle 11"/>
            <p:cNvSpPr>
              <a:spLocks noChangeArrowheads="1"/>
            </p:cNvSpPr>
            <p:nvPr/>
          </p:nvSpPr>
          <p:spPr bwMode="auto">
            <a:xfrm>
              <a:off x="2512282" y="2782907"/>
              <a:ext cx="624090" cy="1047088"/>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35845" name="Text Box 17"/>
          <p:cNvSpPr txBox="1">
            <a:spLocks noChangeArrowheads="1"/>
          </p:cNvSpPr>
          <p:nvPr/>
        </p:nvSpPr>
        <p:spPr bwMode="auto">
          <a:xfrm>
            <a:off x="5111775" y="2040000"/>
            <a:ext cx="3600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履修登録を行う曜日・時限の「登録」を</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押してください。</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ja-JP" altLang="en-US" b="1" u="sng" dirty="0">
                <a:solidFill>
                  <a:schemeClr val="tx1"/>
                </a:solidFill>
                <a:latin typeface="メイリオ" pitchFamily="50" charset="-128"/>
                <a:ea typeface="メイリオ" pitchFamily="50" charset="-128"/>
                <a:cs typeface="メイリオ" pitchFamily="50" charset="-128"/>
              </a:rPr>
              <a:t>集中講義は，時間割表の下部にある「集中</a:t>
            </a:r>
            <a:r>
              <a:rPr lang="en-US" altLang="ja-JP" b="1" u="sng" dirty="0">
                <a:solidFill>
                  <a:schemeClr val="tx1"/>
                </a:solidFill>
                <a:latin typeface="メイリオ" pitchFamily="50" charset="-128"/>
                <a:ea typeface="メイリオ" pitchFamily="50" charset="-128"/>
                <a:cs typeface="メイリオ" pitchFamily="50" charset="-128"/>
              </a:rPr>
              <a:t>/</a:t>
            </a:r>
            <a:r>
              <a:rPr lang="ja-JP" altLang="en-US" b="1" u="sng" dirty="0">
                <a:solidFill>
                  <a:schemeClr val="tx1"/>
                </a:solidFill>
                <a:latin typeface="メイリオ" pitchFamily="50" charset="-128"/>
                <a:ea typeface="メイリオ" pitchFamily="50" charset="-128"/>
                <a:cs typeface="メイリオ" pitchFamily="50" charset="-128"/>
              </a:rPr>
              <a:t>その他」欄に一覧表示されます。</a:t>
            </a:r>
            <a:endParaRPr lang="en-US" altLang="ja-JP" b="1" u="sng" dirty="0">
              <a:solidFill>
                <a:schemeClr val="tx1"/>
              </a:solidFill>
              <a:latin typeface="メイリオ" pitchFamily="50" charset="-128"/>
              <a:ea typeface="メイリオ" pitchFamily="50" charset="-128"/>
              <a:cs typeface="メイリオ" pitchFamily="50" charset="-128"/>
            </a:endParaRPr>
          </a:p>
        </p:txBody>
      </p:sp>
      <p:sp>
        <p:nvSpPr>
          <p:cNvPr id="35846" name="Text Box 12"/>
          <p:cNvSpPr txBox="1">
            <a:spLocks noChangeArrowheads="1"/>
          </p:cNvSpPr>
          <p:nvPr/>
        </p:nvSpPr>
        <p:spPr bwMode="auto">
          <a:xfrm>
            <a:off x="5199373" y="2535742"/>
            <a:ext cx="3487738" cy="1292662"/>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dirty="0">
                <a:solidFill>
                  <a:schemeClr val="tx1"/>
                </a:solidFill>
                <a:latin typeface="メイリオ" pitchFamily="50" charset="-128"/>
                <a:ea typeface="メイリオ" pitchFamily="50" charset="-128"/>
                <a:cs typeface="メイリオ" pitchFamily="50" charset="-128"/>
              </a:rPr>
              <a:t>変更を要する理由がある場合は、開講学部・研究科支援室（教養教育科目は，教育推進グループ（教養教育担当））に相談してください。</a:t>
            </a:r>
          </a:p>
        </p:txBody>
      </p:sp>
      <p:sp>
        <p:nvSpPr>
          <p:cNvPr id="35851" name="Line 1037"/>
          <p:cNvSpPr>
            <a:spLocks noChangeShapeType="1"/>
          </p:cNvSpPr>
          <p:nvPr/>
        </p:nvSpPr>
        <p:spPr bwMode="auto">
          <a:xfrm flipV="1">
            <a:off x="3995739" y="2422809"/>
            <a:ext cx="1203634" cy="405559"/>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2" name="Line 1037"/>
          <p:cNvSpPr>
            <a:spLocks noChangeShapeType="1"/>
          </p:cNvSpPr>
          <p:nvPr/>
        </p:nvSpPr>
        <p:spPr bwMode="auto">
          <a:xfrm flipV="1">
            <a:off x="1613655" y="4437111"/>
            <a:ext cx="3498120" cy="489977"/>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3" name="Line 1037"/>
          <p:cNvSpPr>
            <a:spLocks noChangeShapeType="1"/>
          </p:cNvSpPr>
          <p:nvPr/>
        </p:nvSpPr>
        <p:spPr bwMode="auto">
          <a:xfrm flipV="1">
            <a:off x="2782803" y="3485982"/>
            <a:ext cx="2441634" cy="344013"/>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2" name="Rectangle 1026">
            <a:extLst>
              <a:ext uri="{FF2B5EF4-FFF2-40B4-BE49-F238E27FC236}">
                <a16:creationId xmlns:a16="http://schemas.microsoft.com/office/drawing/2014/main" id="{029D4C66-B166-4A1E-BEF1-A1127F007743}"/>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9013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67" y="1785311"/>
            <a:ext cx="4528950" cy="43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8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C121C87-744D-4EB9-8BB6-CDCFC74E32E1}" type="slidenum">
              <a:rPr kumimoji="0" lang="ja-JP" altLang="en-US" sz="1200">
                <a:solidFill>
                  <a:schemeClr val="tx1"/>
                </a:solidFill>
                <a:latin typeface="メイリオ" pitchFamily="50" charset="-128"/>
                <a:ea typeface="メイリオ" pitchFamily="50" charset="-128"/>
                <a:cs typeface="メイリオ" pitchFamily="50" charset="-128"/>
              </a:rPr>
              <a:pPr/>
              <a:t>14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7891" name="Rectangle 22"/>
          <p:cNvSpPr>
            <a:spLocks noChangeArrowheads="1"/>
          </p:cNvSpPr>
          <p:nvPr/>
        </p:nvSpPr>
        <p:spPr bwMode="auto">
          <a:xfrm>
            <a:off x="5364163" y="1846263"/>
            <a:ext cx="3095625"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２）履修登録・参照画面／授業科目検索／条件入力</a:t>
            </a:r>
          </a:p>
        </p:txBody>
      </p:sp>
      <p:sp>
        <p:nvSpPr>
          <p:cNvPr id="37892" name="Text Box 17"/>
          <p:cNvSpPr txBox="1">
            <a:spLocks noChangeArrowheads="1"/>
          </p:cNvSpPr>
          <p:nvPr/>
        </p:nvSpPr>
        <p:spPr bwMode="auto">
          <a:xfrm>
            <a:off x="5364163" y="2492375"/>
            <a:ext cx="31686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講義コードが分かっている場合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「講義コード」に直接入力して「時間割決定」を押してください。</a:t>
            </a:r>
          </a:p>
          <a:p>
            <a:pPr>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講義コードが分からない場合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検索条件を入力して「検索開始」を押してください。</a:t>
            </a:r>
          </a:p>
        </p:txBody>
      </p:sp>
      <p:sp>
        <p:nvSpPr>
          <p:cNvPr id="37895" name="Line 1037"/>
          <p:cNvSpPr>
            <a:spLocks noChangeShapeType="1"/>
          </p:cNvSpPr>
          <p:nvPr/>
        </p:nvSpPr>
        <p:spPr bwMode="auto">
          <a:xfrm flipV="1">
            <a:off x="1260475" y="3573462"/>
            <a:ext cx="4103688" cy="20161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6" name="Line 1037"/>
          <p:cNvSpPr>
            <a:spLocks noChangeShapeType="1"/>
          </p:cNvSpPr>
          <p:nvPr/>
        </p:nvSpPr>
        <p:spPr bwMode="auto">
          <a:xfrm flipV="1">
            <a:off x="1260476" y="2636838"/>
            <a:ext cx="4103688" cy="57626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7" name="Rectangle 11"/>
          <p:cNvSpPr>
            <a:spLocks noChangeArrowheads="1"/>
          </p:cNvSpPr>
          <p:nvPr/>
        </p:nvSpPr>
        <p:spPr bwMode="auto">
          <a:xfrm>
            <a:off x="684214" y="3105150"/>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7898" name="Rectangle 11"/>
          <p:cNvSpPr>
            <a:spLocks noChangeArrowheads="1"/>
          </p:cNvSpPr>
          <p:nvPr/>
        </p:nvSpPr>
        <p:spPr bwMode="auto">
          <a:xfrm>
            <a:off x="684213" y="5481638"/>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11" name="Rectangle 1026">
            <a:extLst>
              <a:ext uri="{FF2B5EF4-FFF2-40B4-BE49-F238E27FC236}">
                <a16:creationId xmlns:a16="http://schemas.microsoft.com/office/drawing/2014/main" id="{8CC80658-9FCD-477D-A142-42BA0F16130F}"/>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CN" altLang="en-US" sz="2400" dirty="0">
                <a:solidFill>
                  <a:schemeClr val="tx1"/>
                </a:solidFill>
                <a:latin typeface="メイリオ" pitchFamily="50" charset="-128"/>
                <a:ea typeface="メイリオ" pitchFamily="50" charset="-128"/>
                <a:cs typeface="メイリオ" pitchFamily="50" charset="-128"/>
              </a:rPr>
              <a:t>授業科目検索／条件入力画面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12"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317405"/>
            <a:ext cx="2919672" cy="28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111"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47" y="1818986"/>
            <a:ext cx="4672543" cy="14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fld id="{08ECDDD0-F05F-422B-8D9D-623B74EBC358}" type="slidenum">
              <a:rPr lang="ja-JP" altLang="en-US" sz="1200">
                <a:solidFill>
                  <a:schemeClr val="tx1"/>
                </a:solidFill>
                <a:latin typeface="メイリオ" pitchFamily="50" charset="-128"/>
                <a:ea typeface="メイリオ" pitchFamily="50" charset="-128"/>
                <a:cs typeface="メイリオ" pitchFamily="50" charset="-128"/>
              </a:rPr>
              <a:pPr eaLnBrk="0" hangingPunct="0"/>
              <a:t>15</a:t>
            </a:fld>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39939" name="Rectangle 4"/>
          <p:cNvSpPr>
            <a:spLocks noChangeArrowheads="1"/>
          </p:cNvSpPr>
          <p:nvPr/>
        </p:nvSpPr>
        <p:spPr bwMode="auto">
          <a:xfrm>
            <a:off x="5435600" y="1844675"/>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３）履修登録・参照／検索結果</a:t>
            </a:r>
          </a:p>
        </p:txBody>
      </p:sp>
      <p:sp>
        <p:nvSpPr>
          <p:cNvPr id="39940" name="Text Box 17"/>
          <p:cNvSpPr txBox="1">
            <a:spLocks noChangeArrowheads="1"/>
          </p:cNvSpPr>
          <p:nvPr/>
        </p:nvSpPr>
        <p:spPr bwMode="auto">
          <a:xfrm>
            <a:off x="5364163" y="2205038"/>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登録する時間割の「授業科目名」を押してください。</a:t>
            </a:r>
            <a:endParaRPr lang="ja-JP" altLang="en-US" dirty="0">
              <a:latin typeface="メイリオ" pitchFamily="50" charset="-128"/>
              <a:ea typeface="メイリオ" pitchFamily="50" charset="-128"/>
              <a:cs typeface="メイリオ" pitchFamily="50" charset="-128"/>
            </a:endParaRPr>
          </a:p>
        </p:txBody>
      </p:sp>
      <p:sp>
        <p:nvSpPr>
          <p:cNvPr id="39942" name="Rectangle 11"/>
          <p:cNvSpPr>
            <a:spLocks noChangeArrowheads="1"/>
          </p:cNvSpPr>
          <p:nvPr/>
        </p:nvSpPr>
        <p:spPr bwMode="auto">
          <a:xfrm>
            <a:off x="755650" y="2348879"/>
            <a:ext cx="647700" cy="36004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4" name="Rectangle 16"/>
          <p:cNvSpPr>
            <a:spLocks noChangeArrowheads="1"/>
          </p:cNvSpPr>
          <p:nvPr/>
        </p:nvSpPr>
        <p:spPr bwMode="auto">
          <a:xfrm>
            <a:off x="3203575" y="3933056"/>
            <a:ext cx="446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内容確認して，「登録」を押してください。</a:t>
            </a:r>
          </a:p>
        </p:txBody>
      </p:sp>
      <p:sp>
        <p:nvSpPr>
          <p:cNvPr id="39945" name="Line 1037"/>
          <p:cNvSpPr>
            <a:spLocks noChangeShapeType="1"/>
          </p:cNvSpPr>
          <p:nvPr/>
        </p:nvSpPr>
        <p:spPr bwMode="auto">
          <a:xfrm flipH="1" flipV="1">
            <a:off x="1258887" y="2708921"/>
            <a:ext cx="73025" cy="108044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46" name="Rectangle 17"/>
          <p:cNvSpPr>
            <a:spLocks noChangeArrowheads="1"/>
          </p:cNvSpPr>
          <p:nvPr/>
        </p:nvSpPr>
        <p:spPr bwMode="auto">
          <a:xfrm>
            <a:off x="3203575" y="3573463"/>
            <a:ext cx="33845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４）履修登録・参照／履修登録科目入力</a:t>
            </a:r>
          </a:p>
        </p:txBody>
      </p:sp>
      <p:sp>
        <p:nvSpPr>
          <p:cNvPr id="39947" name="Rectangle 11"/>
          <p:cNvSpPr>
            <a:spLocks noChangeArrowheads="1"/>
          </p:cNvSpPr>
          <p:nvPr/>
        </p:nvSpPr>
        <p:spPr bwMode="auto">
          <a:xfrm>
            <a:off x="655275" y="5229200"/>
            <a:ext cx="576263"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8" name="Rectangle 11"/>
          <p:cNvSpPr>
            <a:spLocks noChangeArrowheads="1"/>
          </p:cNvSpPr>
          <p:nvPr/>
        </p:nvSpPr>
        <p:spPr bwMode="auto">
          <a:xfrm>
            <a:off x="684213" y="4797425"/>
            <a:ext cx="1728787" cy="21590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9" name="Line 1037"/>
          <p:cNvSpPr>
            <a:spLocks noChangeShapeType="1"/>
          </p:cNvSpPr>
          <p:nvPr/>
        </p:nvSpPr>
        <p:spPr bwMode="auto">
          <a:xfrm>
            <a:off x="2484438" y="4941888"/>
            <a:ext cx="792162" cy="0"/>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50" name="正方形/長方形 4"/>
          <p:cNvSpPr>
            <a:spLocks noChangeArrowheads="1"/>
          </p:cNvSpPr>
          <p:nvPr/>
        </p:nvSpPr>
        <p:spPr bwMode="auto">
          <a:xfrm>
            <a:off x="3260973" y="4341723"/>
            <a:ext cx="5183188" cy="1384995"/>
          </a:xfrm>
          <a:prstGeom prst="rect">
            <a:avLst/>
          </a:prstGeom>
          <a:solidFill>
            <a:srgbClr val="FFFF99"/>
          </a:solidFill>
          <a:ln w="9525">
            <a:solidFill>
              <a:schemeClr val="bg2"/>
            </a:solidFill>
            <a:round/>
            <a:headEnd/>
            <a:tailEnd/>
          </a:ln>
        </p:spPr>
        <p:txBody>
          <a:bodyPr>
            <a:spAutoFit/>
          </a:bodyPr>
          <a:lstStyle/>
          <a:p>
            <a:r>
              <a:rPr lang="ja-JP" altLang="en-US" dirty="0">
                <a:solidFill>
                  <a:schemeClr val="tx1"/>
                </a:solidFill>
                <a:latin typeface="メイリオ" pitchFamily="50" charset="-128"/>
                <a:ea typeface="メイリオ" pitchFamily="50" charset="-128"/>
                <a:cs typeface="メイリオ" pitchFamily="50" charset="-128"/>
              </a:rPr>
              <a:t>◆履修届出区分について</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dirty="0">
                <a:solidFill>
                  <a:schemeClr val="tx1"/>
                </a:solidFill>
                <a:latin typeface="メイリオ" pitchFamily="50" charset="-128"/>
                <a:ea typeface="メイリオ" pitchFamily="50" charset="-128"/>
                <a:cs typeface="メイリオ" pitchFamily="50" charset="-128"/>
              </a:rPr>
              <a:t>「単位不要」での履修を希望する場合は，履修届出区分を選択の上，登録を行ってください。</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b="1" u="sng" dirty="0">
                <a:solidFill>
                  <a:schemeClr val="tx1"/>
                </a:solidFill>
                <a:latin typeface="メイリオ" pitchFamily="50" charset="-128"/>
                <a:ea typeface="メイリオ" pitchFamily="50" charset="-128"/>
                <a:cs typeface="メイリオ" pitchFamily="50" charset="-128"/>
              </a:rPr>
              <a:t>履修手続期間終了後に履修届出区分を変更することはできませんので，注意してください。</a:t>
            </a:r>
          </a:p>
        </p:txBody>
      </p:sp>
      <p:sp>
        <p:nvSpPr>
          <p:cNvPr id="16" name="Rectangle 1026">
            <a:extLst>
              <a:ext uri="{FF2B5EF4-FFF2-40B4-BE49-F238E27FC236}">
                <a16:creationId xmlns:a16="http://schemas.microsoft.com/office/drawing/2014/main" id="{D776D02C-04B1-41AD-99FD-6DEDF8C4ABB4}"/>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CN" altLang="en-US" sz="2400" dirty="0">
                <a:solidFill>
                  <a:schemeClr val="tx1"/>
                </a:solidFill>
                <a:latin typeface="メイリオ" pitchFamily="50" charset="-128"/>
                <a:ea typeface="メイリオ" pitchFamily="50" charset="-128"/>
                <a:cs typeface="メイリオ" pitchFamily="50" charset="-128"/>
              </a:rPr>
              <a:t>検索結果画面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36677" y="1731393"/>
            <a:ext cx="3247292" cy="3215455"/>
            <a:chOff x="1036677" y="1731393"/>
            <a:chExt cx="3247292" cy="3215455"/>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77" y="1731393"/>
              <a:ext cx="3086467" cy="165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157822"/>
              <a:ext cx="3086467" cy="178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グループ化 20"/>
            <p:cNvGrpSpPr/>
            <p:nvPr/>
          </p:nvGrpSpPr>
          <p:grpSpPr>
            <a:xfrm>
              <a:off x="1036677" y="2673598"/>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正方形/長方形 16"/>
            <p:cNvSpPr/>
            <p:nvPr/>
          </p:nvSpPr>
          <p:spPr bwMode="auto">
            <a:xfrm>
              <a:off x="1475656" y="189862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19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4DFC93D-7C54-497A-B4BD-D303A251513B}" type="slidenum">
              <a:rPr kumimoji="0" lang="ja-JP" altLang="en-US" sz="1200">
                <a:solidFill>
                  <a:schemeClr val="tx1"/>
                </a:solidFill>
                <a:latin typeface="メイリオ" pitchFamily="50" charset="-128"/>
                <a:ea typeface="メイリオ" pitchFamily="50" charset="-128"/>
                <a:cs typeface="メイリオ" pitchFamily="50" charset="-128"/>
              </a:rPr>
              <a:pPr/>
              <a:t>16</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1987" name="Rectangle 3"/>
          <p:cNvSpPr>
            <a:spLocks noChangeArrowheads="1"/>
          </p:cNvSpPr>
          <p:nvPr/>
        </p:nvSpPr>
        <p:spPr bwMode="auto">
          <a:xfrm>
            <a:off x="4716463" y="4509120"/>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＊履修登録エラーの場合</a:t>
            </a:r>
          </a:p>
        </p:txBody>
      </p:sp>
      <p:sp>
        <p:nvSpPr>
          <p:cNvPr id="41988" name="Text Box 17"/>
          <p:cNvSpPr txBox="1">
            <a:spLocks noChangeArrowheads="1"/>
          </p:cNvSpPr>
          <p:nvPr/>
        </p:nvSpPr>
        <p:spPr bwMode="auto">
          <a:xfrm>
            <a:off x="4645025" y="4869160"/>
            <a:ext cx="3887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履修登録にエラーがある場合，履修登録エラーが表示されます。履修登録可能な時間割か確認してください。 </a:t>
            </a:r>
            <a:r>
              <a:rPr lang="ja-JP" altLang="en-US" b="1" dirty="0">
                <a:solidFill>
                  <a:srgbClr val="FF0000"/>
                </a:solidFill>
                <a:latin typeface="メイリオ" pitchFamily="50" charset="-128"/>
                <a:ea typeface="メイリオ" pitchFamily="50" charset="-128"/>
                <a:cs typeface="メイリオ" pitchFamily="50" charset="-128"/>
              </a:rPr>
              <a:t>（セメスター科目等複数タームに履修期間またがる科目は，履修期間が含まれる全タームで履修チェックが行われます。）</a:t>
            </a:r>
          </a:p>
        </p:txBody>
      </p:sp>
      <p:graphicFrame>
        <p:nvGraphicFramePr>
          <p:cNvPr id="41989" name="Object 2"/>
          <p:cNvGraphicFramePr>
            <a:graphicFrameLocks noChangeAspect="1"/>
          </p:cNvGraphicFramePr>
          <p:nvPr/>
        </p:nvGraphicFramePr>
        <p:xfrm>
          <a:off x="827088" y="5013325"/>
          <a:ext cx="3671887" cy="933450"/>
        </p:xfrm>
        <a:graphic>
          <a:graphicData uri="http://schemas.openxmlformats.org/presentationml/2006/ole">
            <mc:AlternateContent xmlns:mc="http://schemas.openxmlformats.org/markup-compatibility/2006">
              <mc:Choice xmlns:v="urn:schemas-microsoft-com:vml" Requires="v">
                <p:oleObj spid="_x0000_s42182" name="ビットマップ イメージ" r:id="rId7" imgW="2962689" imgH="752381" progId="Paint.Picture">
                  <p:embed/>
                </p:oleObj>
              </mc:Choice>
              <mc:Fallback>
                <p:oleObj name="ビットマップ イメージ" r:id="rId7" imgW="2962689" imgH="752381"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013325"/>
                        <a:ext cx="3671887" cy="9334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0"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５）履修登録が正常に行われた場合</a:t>
            </a:r>
          </a:p>
        </p:txBody>
      </p:sp>
      <p:sp>
        <p:nvSpPr>
          <p:cNvPr id="41991" name="Text Box 17"/>
          <p:cNvSpPr txBox="1">
            <a:spLocks noChangeArrowheads="1"/>
          </p:cNvSpPr>
          <p:nvPr/>
        </p:nvSpPr>
        <p:spPr bwMode="auto">
          <a:xfrm>
            <a:off x="4643438" y="2205038"/>
            <a:ext cx="3743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履修登録のチェックが行なわれ，エラーがなければ履修登録されます 。</a:t>
            </a:r>
            <a:r>
              <a:rPr lang="ja-JP" altLang="en-US" b="1" dirty="0">
                <a:solidFill>
                  <a:srgbClr val="FF0000"/>
                </a:solidFill>
                <a:latin typeface="メイリオ" pitchFamily="50" charset="-128"/>
                <a:ea typeface="メイリオ" pitchFamily="50" charset="-128"/>
                <a:cs typeface="メイリオ" pitchFamily="50" charset="-128"/>
              </a:rPr>
              <a:t>（</a:t>
            </a:r>
            <a:r>
              <a:rPr lang="en-US" altLang="ja-JP" b="1" dirty="0">
                <a:solidFill>
                  <a:srgbClr val="FF0000"/>
                </a:solidFill>
                <a:latin typeface="メイリオ" pitchFamily="50" charset="-128"/>
                <a:ea typeface="メイリオ" pitchFamily="50" charset="-128"/>
                <a:cs typeface="メイリオ" pitchFamily="50" charset="-128"/>
              </a:rPr>
              <a:t>1</a:t>
            </a:r>
            <a:r>
              <a:rPr lang="ja-JP" altLang="en-US" b="1" dirty="0">
                <a:solidFill>
                  <a:srgbClr val="FF0000"/>
                </a:solidFill>
                <a:latin typeface="メイリオ" pitchFamily="50" charset="-128"/>
                <a:ea typeface="メイリオ" pitchFamily="50" charset="-128"/>
                <a:cs typeface="メイリオ" pitchFamily="50" charset="-128"/>
              </a:rPr>
              <a:t>セメスター科目は１，２タームタブ，</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セメスター科目は３，４タームタブに表示されます。）</a:t>
            </a:r>
            <a:endParaRPr lang="en-US" altLang="ja-JP" b="1" dirty="0">
              <a:solidFill>
                <a:srgbClr val="FF0000"/>
              </a:solidFill>
              <a:latin typeface="メイリオ" pitchFamily="50" charset="-128"/>
              <a:ea typeface="メイリオ" pitchFamily="50" charset="-128"/>
              <a:cs typeface="メイリオ" pitchFamily="50" charset="-128"/>
            </a:endParaRPr>
          </a:p>
          <a:p>
            <a:pPr eaLnBrk="0" hangingPunct="0">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18" name="Text Box 12"/>
          <p:cNvSpPr txBox="1">
            <a:spLocks noChangeArrowheads="1"/>
          </p:cNvSpPr>
          <p:nvPr/>
        </p:nvSpPr>
        <p:spPr bwMode="auto">
          <a:xfrm>
            <a:off x="4714914" y="3356992"/>
            <a:ext cx="3529494" cy="1107996"/>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登録された内容（曜日・時限，授業科目名，担当教員名及び履修届出区分など）に間違いがないか，必ず確認してください。</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b="1" u="sng" dirty="0">
                <a:solidFill>
                  <a:schemeClr val="tx1"/>
                </a:solidFill>
                <a:latin typeface="メイリオ" pitchFamily="50" charset="-128"/>
                <a:ea typeface="メイリオ" pitchFamily="50" charset="-128"/>
                <a:cs typeface="メイリオ" pitchFamily="50" charset="-128"/>
              </a:rPr>
              <a:t>履修手続期間終了後は，履修登録内容を変更することはできません。</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22" name="Rectangle 1026">
            <a:extLst>
              <a:ext uri="{FF2B5EF4-FFF2-40B4-BE49-F238E27FC236}">
                <a16:creationId xmlns:a16="http://schemas.microsoft.com/office/drawing/2014/main" id="{973664F3-C68A-45D5-A17C-BD341F371452}"/>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27088" y="1725711"/>
            <a:ext cx="3600895" cy="4146773"/>
            <a:chOff x="827088" y="1725711"/>
            <a:chExt cx="3600895" cy="4146773"/>
          </a:xfrm>
        </p:grpSpPr>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922588"/>
              <a:ext cx="3384375"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53" y="1725711"/>
              <a:ext cx="3358263" cy="22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8" name="AutoShape 5"/>
            <p:cNvSpPr>
              <a:spLocks noChangeArrowheads="1"/>
            </p:cNvSpPr>
            <p:nvPr/>
          </p:nvSpPr>
          <p:spPr bwMode="auto">
            <a:xfrm>
              <a:off x="827088" y="3806573"/>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5" name="正方形/長方形 14"/>
            <p:cNvSpPr/>
            <p:nvPr/>
          </p:nvSpPr>
          <p:spPr bwMode="auto">
            <a:xfrm>
              <a:off x="1512000" y="2027255"/>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403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C834EBD-FC97-46D9-9F77-8E38F5BC7EA7}" type="slidenum">
              <a:rPr kumimoji="0" lang="ja-JP" altLang="en-US" sz="1200">
                <a:solidFill>
                  <a:schemeClr val="tx1"/>
                </a:solidFill>
                <a:latin typeface="メイリオ" pitchFamily="50" charset="-128"/>
                <a:ea typeface="メイリオ" pitchFamily="50" charset="-128"/>
                <a:cs typeface="メイリオ" pitchFamily="50" charset="-128"/>
              </a:rPr>
              <a:pPr/>
              <a:t>17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4036" name="Rectangle 6"/>
          <p:cNvSpPr>
            <a:spLocks noChangeArrowheads="1"/>
          </p:cNvSpPr>
          <p:nvPr/>
        </p:nvSpPr>
        <p:spPr bwMode="auto">
          <a:xfrm>
            <a:off x="5219700" y="1989138"/>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44037" name="Text Box 17"/>
          <p:cNvSpPr txBox="1">
            <a:spLocks noChangeArrowheads="1"/>
          </p:cNvSpPr>
          <p:nvPr/>
        </p:nvSpPr>
        <p:spPr bwMode="auto">
          <a:xfrm>
            <a:off x="5219700" y="2349500"/>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削除する時間割のコマの「削除」を押してください。</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8" name="Text Box 12"/>
          <p:cNvSpPr txBox="1">
            <a:spLocks noChangeArrowheads="1"/>
          </p:cNvSpPr>
          <p:nvPr/>
        </p:nvSpPr>
        <p:spPr bwMode="auto">
          <a:xfrm>
            <a:off x="5219700" y="3860800"/>
            <a:ext cx="3097213" cy="831850"/>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色つきの曜日・時限の科目は、指定クラスとして登録してあるため、学生による変更はできません。変更を要する理由がある場合は、窓口に相談してください。</a:t>
            </a:r>
          </a:p>
        </p:txBody>
      </p:sp>
      <p:sp>
        <p:nvSpPr>
          <p:cNvPr id="44039" name="Rectangle 11"/>
          <p:cNvSpPr>
            <a:spLocks noChangeArrowheads="1"/>
          </p:cNvSpPr>
          <p:nvPr/>
        </p:nvSpPr>
        <p:spPr bwMode="auto">
          <a:xfrm>
            <a:off x="2484438" y="2826543"/>
            <a:ext cx="647700" cy="980029"/>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0" name="Line 1037"/>
          <p:cNvSpPr>
            <a:spLocks noChangeShapeType="1"/>
          </p:cNvSpPr>
          <p:nvPr/>
        </p:nvSpPr>
        <p:spPr bwMode="auto">
          <a:xfrm flipV="1">
            <a:off x="1908175" y="2708275"/>
            <a:ext cx="935038" cy="44152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1" name="Rectangle 11"/>
          <p:cNvSpPr>
            <a:spLocks noChangeArrowheads="1"/>
          </p:cNvSpPr>
          <p:nvPr/>
        </p:nvSpPr>
        <p:spPr bwMode="auto">
          <a:xfrm>
            <a:off x="1619250" y="3032919"/>
            <a:ext cx="288925" cy="233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2" name="Line 1037"/>
          <p:cNvSpPr>
            <a:spLocks noChangeShapeType="1"/>
          </p:cNvSpPr>
          <p:nvPr/>
        </p:nvSpPr>
        <p:spPr bwMode="auto">
          <a:xfrm>
            <a:off x="3203575" y="3357563"/>
            <a:ext cx="2016125" cy="790575"/>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3" name="Line 1037"/>
          <p:cNvSpPr>
            <a:spLocks noChangeShapeType="1"/>
          </p:cNvSpPr>
          <p:nvPr/>
        </p:nvSpPr>
        <p:spPr bwMode="auto">
          <a:xfrm flipV="1">
            <a:off x="2843213" y="2708275"/>
            <a:ext cx="2449512"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 name="Rectangle 1026">
            <a:extLst>
              <a:ext uri="{FF2B5EF4-FFF2-40B4-BE49-F238E27FC236}">
                <a16:creationId xmlns:a16="http://schemas.microsoft.com/office/drawing/2014/main" id="{FC56C69B-EFFA-456E-A858-4B36A918F40A}"/>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5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2" y="1916832"/>
            <a:ext cx="3322767"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ED09D520-50B3-4646-B61F-C924DB6BC21B}" type="slidenum">
              <a:rPr kumimoji="0" lang="ja-JP" altLang="en-US" sz="1200">
                <a:solidFill>
                  <a:schemeClr val="tx1"/>
                </a:solidFill>
                <a:latin typeface="メイリオ" pitchFamily="50" charset="-128"/>
                <a:ea typeface="メイリオ" pitchFamily="50" charset="-128"/>
                <a:cs typeface="メイリオ" pitchFamily="50" charset="-128"/>
              </a:rPr>
              <a:pPr/>
              <a:t>18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6083" name="Rectangle 6"/>
          <p:cNvSpPr>
            <a:spLocks noChangeArrowheads="1"/>
          </p:cNvSpPr>
          <p:nvPr/>
        </p:nvSpPr>
        <p:spPr bwMode="auto">
          <a:xfrm>
            <a:off x="4932363" y="1989138"/>
            <a:ext cx="3887787"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２）履修登録・参照／履修科目削除確認画面</a:t>
            </a:r>
          </a:p>
        </p:txBody>
      </p:sp>
      <p:sp>
        <p:nvSpPr>
          <p:cNvPr id="46084" name="Text Box 17"/>
          <p:cNvSpPr txBox="1">
            <a:spLocks noChangeArrowheads="1"/>
          </p:cNvSpPr>
          <p:nvPr/>
        </p:nvSpPr>
        <p:spPr bwMode="auto">
          <a:xfrm>
            <a:off x="4932363" y="2349500"/>
            <a:ext cx="32400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内容を確認し，「削除」を押してください。 </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履修情報が削除されます。</a:t>
            </a:r>
            <a:r>
              <a:rPr lang="ja-JP" altLang="en-US" dirty="0">
                <a:latin typeface="メイリオ" pitchFamily="50" charset="-128"/>
                <a:ea typeface="メイリオ" pitchFamily="50" charset="-128"/>
                <a:cs typeface="メイリオ" pitchFamily="50" charset="-128"/>
              </a:rPr>
              <a:t> </a:t>
            </a:r>
          </a:p>
        </p:txBody>
      </p:sp>
      <p:sp>
        <p:nvSpPr>
          <p:cNvPr id="46086" name="Rectangle 11"/>
          <p:cNvSpPr>
            <a:spLocks noChangeArrowheads="1"/>
          </p:cNvSpPr>
          <p:nvPr/>
        </p:nvSpPr>
        <p:spPr bwMode="auto">
          <a:xfrm>
            <a:off x="755650" y="4149725"/>
            <a:ext cx="647700" cy="142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6087" name="Line 1037"/>
          <p:cNvSpPr>
            <a:spLocks noChangeShapeType="1"/>
          </p:cNvSpPr>
          <p:nvPr/>
        </p:nvSpPr>
        <p:spPr bwMode="auto">
          <a:xfrm flipV="1">
            <a:off x="1547813" y="2781300"/>
            <a:ext cx="3455987"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9" name="Rectangle 1026">
            <a:extLst>
              <a:ext uri="{FF2B5EF4-FFF2-40B4-BE49-F238E27FC236}">
                <a16:creationId xmlns:a16="http://schemas.microsoft.com/office/drawing/2014/main" id="{B9EE957B-5D74-4B3E-9638-02FFCEC8648C}"/>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TW" altLang="en-US" sz="2400" dirty="0">
                <a:solidFill>
                  <a:schemeClr val="tx1"/>
                </a:solidFill>
                <a:latin typeface="メイリオ" pitchFamily="50" charset="-128"/>
                <a:ea typeface="メイリオ" pitchFamily="50" charset="-128"/>
                <a:cs typeface="メイリオ" pitchFamily="50" charset="-128"/>
              </a:rPr>
              <a:t>履修科目削除確認画面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8" y="3206256"/>
            <a:ext cx="3140428" cy="12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2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12104C7-D05E-4B88-B23A-FD394CCBCD62}" type="slidenum">
              <a:rPr kumimoji="0" lang="ja-JP" altLang="en-US" sz="1200">
                <a:solidFill>
                  <a:schemeClr val="tx1"/>
                </a:solidFill>
                <a:latin typeface="メイリオ" pitchFamily="50" charset="-128"/>
                <a:ea typeface="メイリオ" pitchFamily="50" charset="-128"/>
                <a:cs typeface="メイリオ" pitchFamily="50" charset="-128"/>
              </a:rPr>
              <a:pPr/>
              <a:t>19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8131"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３）履修登録・参照画面</a:t>
            </a:r>
          </a:p>
        </p:txBody>
      </p:sp>
      <p:sp>
        <p:nvSpPr>
          <p:cNvPr id="48132" name="Text Box 17"/>
          <p:cNvSpPr txBox="1">
            <a:spLocks noChangeArrowheads="1"/>
          </p:cNvSpPr>
          <p:nvPr/>
        </p:nvSpPr>
        <p:spPr bwMode="auto">
          <a:xfrm>
            <a:off x="4643438" y="2205038"/>
            <a:ext cx="374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履修登録を削除した授業科目が履修登録・参照画面から表示されなくなります。</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8" y="1844675"/>
            <a:ext cx="3140428" cy="128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グループ化 16"/>
          <p:cNvGrpSpPr/>
          <p:nvPr/>
        </p:nvGrpSpPr>
        <p:grpSpPr>
          <a:xfrm>
            <a:off x="867890" y="2673600"/>
            <a:ext cx="3247292" cy="554757"/>
            <a:chOff x="1036675" y="3173461"/>
            <a:chExt cx="3492257" cy="858630"/>
          </a:xfrm>
        </p:grpSpPr>
        <p:sp>
          <p:nvSpPr>
            <p:cNvPr id="21"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p:cNvSpPr/>
          <p:nvPr/>
        </p:nvSpPr>
        <p:spPr bwMode="auto">
          <a:xfrm>
            <a:off x="1295976" y="2006987"/>
            <a:ext cx="467712" cy="5386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
        <p:nvSpPr>
          <p:cNvPr id="13" name="Rectangle 1026">
            <a:extLst>
              <a:ext uri="{FF2B5EF4-FFF2-40B4-BE49-F238E27FC236}">
                <a16:creationId xmlns:a16="http://schemas.microsoft.com/office/drawing/2014/main" id="{D0498488-A8A9-4CC2-9836-4BA0128C22A9}"/>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solidFill>
                  <a:srgbClr val="FF0000"/>
                </a:solidFill>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1700808"/>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827088" y="1814304"/>
            <a:ext cx="3575329" cy="3721908"/>
            <a:chOff x="827088" y="1814304"/>
            <a:chExt cx="3575329" cy="3721908"/>
          </a:xfrm>
        </p:grpSpPr>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64" y="3909300"/>
              <a:ext cx="3258004" cy="162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35" y="1814304"/>
              <a:ext cx="3248433" cy="207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9" name="AutoShape 5"/>
            <p:cNvSpPr>
              <a:spLocks noChangeArrowheads="1"/>
            </p:cNvSpPr>
            <p:nvPr/>
          </p:nvSpPr>
          <p:spPr bwMode="auto">
            <a:xfrm>
              <a:off x="827088" y="3806578"/>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9" name="正方形/長方形 18"/>
            <p:cNvSpPr/>
            <p:nvPr/>
          </p:nvSpPr>
          <p:spPr bwMode="auto">
            <a:xfrm>
              <a:off x="1439992" y="206084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D45BB0BC-4F4B-4B42-AA81-AD6DEA7A8782}" type="slidenum">
              <a:rPr kumimoji="0" lang="ja-JP" altLang="en-US" sz="1200">
                <a:solidFill>
                  <a:schemeClr val="tx1"/>
                </a:solidFill>
                <a:latin typeface="メイリオ" pitchFamily="50" charset="-128"/>
                <a:ea typeface="メイリオ" pitchFamily="50" charset="-128"/>
                <a:cs typeface="メイリオ" pitchFamily="50" charset="-128"/>
              </a:rPr>
              <a:pPr/>
              <a:t>20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0178" name="Rectangle 11"/>
          <p:cNvSpPr>
            <a:spLocks noChangeArrowheads="1"/>
          </p:cNvSpPr>
          <p:nvPr/>
        </p:nvSpPr>
        <p:spPr bwMode="auto">
          <a:xfrm>
            <a:off x="2843808" y="2730499"/>
            <a:ext cx="1008062" cy="1444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79" name="Rectangle 8"/>
          <p:cNvSpPr>
            <a:spLocks noChangeArrowheads="1"/>
          </p:cNvSpPr>
          <p:nvPr/>
        </p:nvSpPr>
        <p:spPr bwMode="auto">
          <a:xfrm>
            <a:off x="5364163" y="1916113"/>
            <a:ext cx="309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0180" name="Text Box 17"/>
          <p:cNvSpPr txBox="1">
            <a:spLocks noChangeArrowheads="1"/>
          </p:cNvSpPr>
          <p:nvPr/>
        </p:nvSpPr>
        <p:spPr bwMode="auto">
          <a:xfrm>
            <a:off x="5003800" y="1755973"/>
            <a:ext cx="36718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抽選結果が不採択で，未確認の場合に表示されます。曜日・時限，授業科目を確認の上，「確認」を押してください。</a:t>
            </a:r>
            <a:r>
              <a:rPr lang="ja-JP" altLang="en-US" b="1" dirty="0">
                <a:solidFill>
                  <a:srgbClr val="FF0000"/>
                </a:solidFill>
                <a:latin typeface="メイリオ" pitchFamily="50" charset="-128"/>
                <a:ea typeface="メイリオ" pitchFamily="50" charset="-128"/>
                <a:cs typeface="メイリオ" pitchFamily="50" charset="-128"/>
              </a:rPr>
              <a:t>（１，</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タームタブを選択している場合は，前期履修登録対象科目の情報，３，４タームタブを選択している場合は，後期履修登録対象科目の情報が表示されます。）</a:t>
            </a:r>
          </a:p>
        </p:txBody>
      </p:sp>
      <p:sp>
        <p:nvSpPr>
          <p:cNvPr id="50181" name="Text Box 12"/>
          <p:cNvSpPr txBox="1">
            <a:spLocks noChangeArrowheads="1"/>
          </p:cNvSpPr>
          <p:nvPr/>
        </p:nvSpPr>
        <p:spPr bwMode="auto">
          <a:xfrm>
            <a:off x="5003800" y="5641429"/>
            <a:ext cx="3487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＊集中講義は，時間割表の下部にある「集中</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その他」欄に一覧表示されます。</a:t>
            </a:r>
            <a:endParaRPr lang="en-US" altLang="ja-JP" b="1" dirty="0">
              <a:solidFill>
                <a:schemeClr val="tx1"/>
              </a:solidFill>
              <a:latin typeface="メイリオ" pitchFamily="50" charset="-128"/>
              <a:ea typeface="メイリオ" pitchFamily="50" charset="-128"/>
              <a:cs typeface="メイリオ" pitchFamily="50" charset="-128"/>
            </a:endParaRPr>
          </a:p>
        </p:txBody>
      </p:sp>
      <p:sp>
        <p:nvSpPr>
          <p:cNvPr id="50182" name="Line 1037"/>
          <p:cNvSpPr>
            <a:spLocks noChangeShapeType="1"/>
          </p:cNvSpPr>
          <p:nvPr/>
        </p:nvSpPr>
        <p:spPr bwMode="auto">
          <a:xfrm>
            <a:off x="4402416" y="4581128"/>
            <a:ext cx="601385" cy="125023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3" name="Text Box 17"/>
          <p:cNvSpPr txBox="1">
            <a:spLocks noChangeArrowheads="1"/>
          </p:cNvSpPr>
          <p:nvPr/>
        </p:nvSpPr>
        <p:spPr bwMode="auto">
          <a:xfrm>
            <a:off x="5003801" y="3769097"/>
            <a:ext cx="396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教養教育科目指定クラス情報が表示されます。</a:t>
            </a:r>
          </a:p>
        </p:txBody>
      </p:sp>
      <p:pic>
        <p:nvPicPr>
          <p:cNvPr id="23569" name="Picture 19"/>
          <p:cNvPicPr>
            <a:picLocks noChangeAspect="1" noChangeArrowheads="1"/>
          </p:cNvPicPr>
          <p:nvPr/>
        </p:nvPicPr>
        <p:blipFill>
          <a:blip r:embed="rId5">
            <a:extLst>
              <a:ext uri="{28A0092B-C50C-407E-A947-70E740481C1C}">
                <a14:useLocalDpi xmlns:a14="http://schemas.microsoft.com/office/drawing/2010/main" val="0"/>
              </a:ext>
            </a:extLst>
          </a:blip>
          <a:srcRect t="9784" b="39255"/>
          <a:stretch>
            <a:fillRect/>
          </a:stretch>
        </p:blipFill>
        <p:spPr bwMode="auto">
          <a:xfrm>
            <a:off x="5278388" y="4020219"/>
            <a:ext cx="2894012" cy="14970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0188" name="Line 1037"/>
          <p:cNvSpPr>
            <a:spLocks noChangeShapeType="1"/>
          </p:cNvSpPr>
          <p:nvPr/>
        </p:nvSpPr>
        <p:spPr bwMode="auto">
          <a:xfrm flipV="1">
            <a:off x="3851871" y="2205038"/>
            <a:ext cx="1151930" cy="25241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9" name="Line 1037"/>
          <p:cNvSpPr>
            <a:spLocks noChangeShapeType="1"/>
          </p:cNvSpPr>
          <p:nvPr/>
        </p:nvSpPr>
        <p:spPr bwMode="auto">
          <a:xfrm>
            <a:off x="3851870" y="2802729"/>
            <a:ext cx="1151930" cy="108844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0190" name="Rectangle 11"/>
          <p:cNvSpPr>
            <a:spLocks noChangeArrowheads="1"/>
          </p:cNvSpPr>
          <p:nvPr/>
        </p:nvSpPr>
        <p:spPr bwMode="auto">
          <a:xfrm>
            <a:off x="980964" y="4437113"/>
            <a:ext cx="3375012" cy="2160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1" name="Rectangle 11"/>
          <p:cNvSpPr>
            <a:spLocks noChangeArrowheads="1"/>
          </p:cNvSpPr>
          <p:nvPr/>
        </p:nvSpPr>
        <p:spPr bwMode="auto">
          <a:xfrm>
            <a:off x="1042988" y="2349500"/>
            <a:ext cx="2952750"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3" name="Rectangle 1026"/>
          <p:cNvSpPr txBox="1">
            <a:spLocks noChangeArrowheads="1"/>
          </p:cNvSpPr>
          <p:nvPr/>
        </p:nvSpPr>
        <p:spPr bwMode="auto">
          <a:xfrm>
            <a:off x="684000" y="720725"/>
            <a:ext cx="806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en-US" altLang="ja-JP" sz="3200" dirty="0">
                <a:solidFill>
                  <a:schemeClr val="tx2"/>
                </a:solidFill>
                <a:latin typeface="メイリオ" pitchFamily="50" charset="-128"/>
                <a:ea typeface="メイリオ" pitchFamily="50" charset="-128"/>
                <a:cs typeface="メイリオ" pitchFamily="50" charset="-128"/>
              </a:rPr>
              <a:t>5. </a:t>
            </a:r>
            <a:r>
              <a:rPr lang="ja-JP" altLang="en-US" sz="3200" dirty="0">
                <a:solidFill>
                  <a:schemeClr val="tx2"/>
                </a:solidFill>
                <a:latin typeface="メイリオ" pitchFamily="50" charset="-128"/>
                <a:ea typeface="メイリオ" pitchFamily="50" charset="-128"/>
                <a:cs typeface="メイリオ" pitchFamily="50" charset="-128"/>
              </a:rPr>
              <a:t>その他履修に関わる補足事項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 name="Rectangle 1026"/>
          <p:cNvSpPr txBox="1">
            <a:spLocks noChangeArrowheads="1"/>
          </p:cNvSpPr>
          <p:nvPr/>
        </p:nvSpPr>
        <p:spPr bwMode="auto">
          <a:xfrm>
            <a:off x="684213" y="720725"/>
            <a:ext cx="828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en-US" altLang="ja-JP" sz="3200" dirty="0">
                <a:solidFill>
                  <a:schemeClr val="tx2"/>
                </a:solidFill>
                <a:latin typeface="メイリオ" pitchFamily="50" charset="-128"/>
                <a:ea typeface="メイリオ" pitchFamily="50" charset="-128"/>
                <a:cs typeface="メイリオ" pitchFamily="50" charset="-128"/>
              </a:rPr>
              <a:t>5. </a:t>
            </a:r>
            <a:r>
              <a:rPr lang="ja-JP" altLang="en-US" sz="3200" dirty="0">
                <a:solidFill>
                  <a:schemeClr val="tx2"/>
                </a:solidFill>
                <a:latin typeface="メイリオ" pitchFamily="50" charset="-128"/>
                <a:ea typeface="メイリオ" pitchFamily="50" charset="-128"/>
                <a:cs typeface="メイリオ" pitchFamily="50" charset="-128"/>
              </a:rPr>
              <a:t>その他履修に関わる補足事項（２）</a:t>
            </a:r>
          </a:p>
        </p:txBody>
      </p:sp>
      <p:sp>
        <p:nvSpPr>
          <p:cNvPr id="17" name="Text Box 17"/>
          <p:cNvSpPr txBox="1">
            <a:spLocks noChangeArrowheads="1"/>
          </p:cNvSpPr>
          <p:nvPr/>
        </p:nvSpPr>
        <p:spPr bwMode="auto">
          <a:xfrm>
            <a:off x="684213" y="1656455"/>
            <a:ext cx="806425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教養教育科目では，以下の理由により履修手続期間中でも</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もみじから履修登録できない場合があります。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・様々な履修制限チェックの結果，履修対象外の場合（エラー内容を画面に表示）</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・受講者抽選が実施された科目や受講者定員に達した科目</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・「指定授業時間割表」に基づき指定された履修クラスのうち，第１回目の授業に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出席することが履修手続条件となる科目　など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endParaRPr lang="en-US" altLang="ja-JP" sz="8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各科目区分ごとの履修手続の詳細については「もみじＴＯＰ</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教養教育」をご確認ください。また，各科目の詳細については「</a:t>
            </a:r>
            <a:r>
              <a:rPr lang="en-US" altLang="ja-JP" sz="1600" dirty="0">
                <a:solidFill>
                  <a:schemeClr val="tx1"/>
                </a:solidFill>
                <a:latin typeface="メイリオ" pitchFamily="50" charset="-128"/>
                <a:ea typeface="メイリオ" pitchFamily="50" charset="-128"/>
                <a:cs typeface="メイリオ" pitchFamily="50" charset="-128"/>
              </a:rPr>
              <a:t>My</a:t>
            </a: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シラバス参照」にてあわせて参照ください。</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◆教養教育ホームページ</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TOP-</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履修手続）</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900" dirty="0">
                <a:solidFill>
                  <a:schemeClr val="tx1"/>
                </a:solidFill>
                <a:latin typeface="メイリオ" pitchFamily="50" charset="-128"/>
                <a:ea typeface="メイリオ" pitchFamily="50" charset="-128"/>
                <a:cs typeface="メイリオ" pitchFamily="50" charset="-128"/>
              </a:rPr>
              <a:t>　</a:t>
            </a:r>
            <a:endParaRPr lang="en-US" altLang="ja-JP" sz="9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　</a:t>
            </a:r>
            <a:r>
              <a:rPr lang="en-US" altLang="ja-JP" sz="1600" dirty="0">
                <a:solidFill>
                  <a:schemeClr val="tx1"/>
                </a:solidFill>
                <a:latin typeface="メイリオ" pitchFamily="50" charset="-128"/>
                <a:ea typeface="メイリオ" pitchFamily="50" charset="-128"/>
                <a:cs typeface="メイリオ" pitchFamily="50" charset="-128"/>
              </a:rPr>
              <a:t>URL: </a:t>
            </a:r>
            <a:r>
              <a:rPr lang="en-US" altLang="ja-JP" sz="1600" dirty="0">
                <a:solidFill>
                  <a:schemeClr val="tx1"/>
                </a:solidFill>
                <a:latin typeface="メイリオ" pitchFamily="50" charset="-128"/>
                <a:ea typeface="メイリオ" pitchFamily="50" charset="-128"/>
                <a:cs typeface="メイリオ" pitchFamily="50" charset="-128"/>
                <a:hlinkClick r:id="rId3"/>
              </a:rPr>
              <a:t>https://momiji.hiroshima-u.ac.jp/momiji-top/learning/kyouyou/</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履修登録できず，理由が不明な時は，履修手続期間内に教育推進グループ（教養教育担当）（総合科学部事務棟</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階）へ申し出てください。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140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48" y="1897902"/>
            <a:ext cx="8166880" cy="376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2226" name="Rectangle 1026"/>
          <p:cNvSpPr>
            <a:spLocks noChangeArrowheads="1"/>
          </p:cNvSpPr>
          <p:nvPr/>
        </p:nvSpPr>
        <p:spPr bwMode="auto">
          <a:xfrm>
            <a:off x="684213" y="720725"/>
            <a:ext cx="7742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6. My</a:t>
            </a:r>
            <a:r>
              <a:rPr lang="ja-JP" altLang="en-US" sz="3200" dirty="0">
                <a:solidFill>
                  <a:schemeClr val="tx2"/>
                </a:solidFill>
                <a:latin typeface="メイリオ" pitchFamily="50" charset="-128"/>
                <a:ea typeface="メイリオ" pitchFamily="50" charset="-128"/>
                <a:cs typeface="メイリオ" pitchFamily="50" charset="-128"/>
              </a:rPr>
              <a:t>もみじログアウト</a:t>
            </a:r>
          </a:p>
        </p:txBody>
      </p:sp>
      <p:sp>
        <p:nvSpPr>
          <p:cNvPr id="52227" name="Line 1037"/>
          <p:cNvSpPr>
            <a:spLocks noChangeShapeType="1"/>
          </p:cNvSpPr>
          <p:nvPr/>
        </p:nvSpPr>
        <p:spPr bwMode="auto">
          <a:xfrm flipH="1">
            <a:off x="7524750" y="2060574"/>
            <a:ext cx="784916" cy="6847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8" name="Line 1037"/>
          <p:cNvSpPr>
            <a:spLocks noChangeShapeType="1"/>
          </p:cNvSpPr>
          <p:nvPr/>
        </p:nvSpPr>
        <p:spPr bwMode="auto">
          <a:xfrm>
            <a:off x="7524750" y="2745296"/>
            <a:ext cx="0" cy="6116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9" name="Rectangle 11"/>
          <p:cNvSpPr>
            <a:spLocks noChangeArrowheads="1"/>
          </p:cNvSpPr>
          <p:nvPr/>
        </p:nvSpPr>
        <p:spPr bwMode="auto">
          <a:xfrm>
            <a:off x="7165156" y="3484240"/>
            <a:ext cx="151130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ログアウト</a:t>
            </a:r>
          </a:p>
        </p:txBody>
      </p:sp>
      <p:sp>
        <p:nvSpPr>
          <p:cNvPr id="52230" name="Text Box 17"/>
          <p:cNvSpPr txBox="1">
            <a:spLocks noChangeArrowheads="1"/>
          </p:cNvSpPr>
          <p:nvPr/>
        </p:nvSpPr>
        <p:spPr bwMode="auto">
          <a:xfrm>
            <a:off x="7093272" y="3770932"/>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「ログアウト」</a:t>
            </a:r>
            <a:r>
              <a:rPr lang="ja-JP" altLang="en-US" dirty="0">
                <a:solidFill>
                  <a:schemeClr val="tx1"/>
                </a:solidFill>
                <a:latin typeface="メイリオ" pitchFamily="50" charset="-128"/>
                <a:ea typeface="メイリオ" pitchFamily="50" charset="-128"/>
                <a:cs typeface="メイリオ" pitchFamily="50" charset="-128"/>
              </a:rPr>
              <a:t>を押して下さい。</a:t>
            </a:r>
          </a:p>
        </p:txBody>
      </p:sp>
      <p:sp>
        <p:nvSpPr>
          <p:cNvPr id="52233" name="Rectangle 11"/>
          <p:cNvSpPr>
            <a:spLocks noChangeArrowheads="1"/>
          </p:cNvSpPr>
          <p:nvPr/>
        </p:nvSpPr>
        <p:spPr bwMode="auto">
          <a:xfrm>
            <a:off x="8309666" y="1871369"/>
            <a:ext cx="503237"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2771800" y="2852936"/>
            <a:ext cx="792088" cy="128685"/>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60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60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3"/>
          <p:cNvSpPr>
            <a:spLocks noGrp="1"/>
          </p:cNvSpPr>
          <p:nvPr>
            <p:ph type="title"/>
          </p:nvPr>
        </p:nvSpPr>
        <p:spPr>
          <a:xfrm>
            <a:off x="684000" y="403200"/>
            <a:ext cx="8001000" cy="1216025"/>
          </a:xfrm>
        </p:spPr>
        <p:txBody>
          <a:bodyPr anchor="t"/>
          <a:lstStyle/>
          <a:p>
            <a:r>
              <a:rPr lang="ja-JP" altLang="en-US" sz="3200" dirty="0">
                <a:latin typeface="メイリオ" pitchFamily="50" charset="-128"/>
                <a:ea typeface="メイリオ" pitchFamily="50" charset="-128"/>
                <a:cs typeface="メイリオ" pitchFamily="50" charset="-128"/>
              </a:rPr>
              <a:t>まとめ</a:t>
            </a:r>
            <a:br>
              <a:rPr lang="en-US" altLang="ja-JP" dirty="0">
                <a:latin typeface="メイリオ" pitchFamily="50" charset="-128"/>
                <a:ea typeface="メイリオ" pitchFamily="50" charset="-128"/>
                <a:cs typeface="メイリオ" pitchFamily="50" charset="-128"/>
              </a:rPr>
            </a:br>
            <a:r>
              <a:rPr lang="ja-JP" altLang="en-US" sz="32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履修登録の注意点</a:t>
            </a:r>
            <a:r>
              <a:rPr lang="en-US" altLang="ja-JP" sz="2400" dirty="0">
                <a:latin typeface="メイリオ" pitchFamily="50" charset="-128"/>
                <a:ea typeface="メイリオ" pitchFamily="50" charset="-128"/>
                <a:cs typeface="メイリオ" pitchFamily="50" charset="-128"/>
              </a:rPr>
              <a:t>-</a:t>
            </a:r>
            <a:endParaRPr lang="ja-JP" altLang="en-US" sz="2800" dirty="0">
              <a:latin typeface="メイリオ" pitchFamily="50" charset="-128"/>
              <a:ea typeface="メイリオ" pitchFamily="50" charset="-128"/>
              <a:cs typeface="メイリオ" pitchFamily="50" charset="-128"/>
            </a:endParaRPr>
          </a:p>
        </p:txBody>
      </p:sp>
      <p:sp>
        <p:nvSpPr>
          <p:cNvPr id="62466" name="コンテンツ プレースホルダー 4"/>
          <p:cNvSpPr>
            <a:spLocks noGrp="1"/>
          </p:cNvSpPr>
          <p:nvPr>
            <p:ph idx="1"/>
          </p:nvPr>
        </p:nvSpPr>
        <p:spPr>
          <a:xfrm>
            <a:off x="565150" y="1752600"/>
            <a:ext cx="8145463" cy="4340696"/>
          </a:xfrm>
        </p:spPr>
        <p:txBody>
          <a:bodyPr/>
          <a:lstStyle/>
          <a:p>
            <a:r>
              <a:rPr lang="en-US" altLang="ja-JP" sz="2400" dirty="0">
                <a:latin typeface="メイリオ" pitchFamily="50" charset="-128"/>
                <a:ea typeface="メイリオ" pitchFamily="50" charset="-128"/>
                <a:cs typeface="メイリオ" pitchFamily="50" charset="-128"/>
              </a:rPr>
              <a:t>My</a:t>
            </a:r>
            <a:r>
              <a:rPr lang="ja-JP" altLang="en-US" sz="2400" dirty="0">
                <a:latin typeface="メイリオ" pitchFamily="50" charset="-128"/>
                <a:ea typeface="メイリオ" pitchFamily="50" charset="-128"/>
                <a:cs typeface="メイリオ" pitchFamily="50" charset="-128"/>
              </a:rPr>
              <a:t>もみじのログインは「広大</a:t>
            </a:r>
            <a:r>
              <a:rPr lang="en-US" altLang="ja-JP" sz="2400" dirty="0">
                <a:latin typeface="メイリオ" pitchFamily="50" charset="-128"/>
                <a:ea typeface="メイリオ" pitchFamily="50" charset="-128"/>
                <a:cs typeface="メイリオ" pitchFamily="50" charset="-128"/>
              </a:rPr>
              <a:t>ID</a:t>
            </a:r>
            <a:r>
              <a:rPr lang="ja-JP" altLang="en-US" sz="2400" dirty="0">
                <a:latin typeface="メイリオ" pitchFamily="50" charset="-128"/>
                <a:ea typeface="メイリオ" pitchFamily="50" charset="-128"/>
                <a:cs typeface="メイリオ" pitchFamily="50" charset="-128"/>
              </a:rPr>
              <a:t>」と「パスワード」が必要</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第１ターム履修手続期間中は前期に開講されるすべての科目が対象。また，第２ターム履修手続期間中は，原則第</a:t>
            </a:r>
            <a:r>
              <a:rPr lang="en-US" altLang="ja-JP" sz="2400" dirty="0">
                <a:latin typeface="メイリオ" pitchFamily="50" charset="-128"/>
                <a:ea typeface="メイリオ" pitchFamily="50" charset="-128"/>
                <a:cs typeface="メイリオ" pitchFamily="50" charset="-128"/>
              </a:rPr>
              <a:t>2</a:t>
            </a:r>
            <a:r>
              <a:rPr lang="ja-JP" altLang="en-US" sz="2400" dirty="0">
                <a:latin typeface="メイリオ" pitchFamily="50" charset="-128"/>
                <a:ea typeface="メイリオ" pitchFamily="50" charset="-128"/>
                <a:cs typeface="メイリオ" pitchFamily="50" charset="-128"/>
              </a:rPr>
              <a:t>タームから前期末までに開講される科目の修正を行う（後期についても同様） </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学部・研究科等により，その他の履修手続に関する注意事項が設定されている場合がある</a:t>
            </a:r>
          </a:p>
          <a:p>
            <a:r>
              <a:rPr lang="ja-JP" altLang="en-US" sz="2400" dirty="0">
                <a:latin typeface="メイリオ" pitchFamily="50" charset="-128"/>
                <a:ea typeface="メイリオ" pitchFamily="50" charset="-128"/>
                <a:cs typeface="メイリオ" pitchFamily="50" charset="-128"/>
              </a:rPr>
              <a:t>履修確認・修正期間に必ず登録状況を確認，特に受講者抽選の結果には注意</a:t>
            </a:r>
            <a:endParaRPr lang="en-US" altLang="ja-JP" sz="2400" dirty="0">
              <a:latin typeface="メイリオ" pitchFamily="50" charset="-128"/>
              <a:ea typeface="メイリオ" pitchFamily="50" charset="-128"/>
              <a:cs typeface="メイリオ" pitchFamily="50" charset="-128"/>
            </a:endParaRPr>
          </a:p>
          <a:p>
            <a:pPr marL="0" indent="0">
              <a:buNone/>
            </a:pPr>
            <a:endParaRPr lang="en-US" altLang="ja-JP" sz="2400" dirty="0">
              <a:latin typeface="メイリオ" pitchFamily="50" charset="-128"/>
              <a:ea typeface="メイリオ" pitchFamily="50" charset="-128"/>
              <a:cs typeface="メイリオ" pitchFamily="50" charset="-128"/>
            </a:endParaRPr>
          </a:p>
          <a:p>
            <a:endParaRPr lang="en-US" altLang="ja-JP" sz="2400" dirty="0">
              <a:latin typeface="メイリオ" pitchFamily="50" charset="-128"/>
              <a:ea typeface="メイリオ" pitchFamily="50" charset="-128"/>
              <a:cs typeface="メイリオ" pitchFamily="50" charset="-128"/>
            </a:endParaRPr>
          </a:p>
          <a:p>
            <a:pPr marL="438150" lvl="1" indent="0">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24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96F75D3-B658-4D9A-8485-DEFE0B739904}" type="slidenum">
              <a:rPr kumimoji="0" lang="ja-JP" altLang="en-US" sz="1200">
                <a:solidFill>
                  <a:schemeClr val="tx1"/>
                </a:solidFill>
                <a:latin typeface="メイリオ" pitchFamily="50" charset="-128"/>
                <a:ea typeface="メイリオ" pitchFamily="50" charset="-128"/>
                <a:cs typeface="メイリオ" pitchFamily="50" charset="-128"/>
              </a:rPr>
              <a:pPr/>
              <a:t>23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50580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3"/>
          <p:cNvSpPr>
            <a:spLocks noGrp="1"/>
          </p:cNvSpPr>
          <p:nvPr>
            <p:ph type="title"/>
          </p:nvPr>
        </p:nvSpPr>
        <p:spPr>
          <a:xfrm>
            <a:off x="684000" y="720000"/>
            <a:ext cx="8001000" cy="1216025"/>
          </a:xfrm>
        </p:spPr>
        <p:txBody>
          <a:bodyPr anchor="t"/>
          <a:lstStyle/>
          <a:p>
            <a:r>
              <a:rPr lang="ja-JP" altLang="en-US" sz="3600" dirty="0">
                <a:latin typeface="メイリオ" pitchFamily="50" charset="-128"/>
                <a:ea typeface="メイリオ" pitchFamily="50" charset="-128"/>
                <a:cs typeface="メイリオ" pitchFamily="50" charset="-128"/>
              </a:rPr>
              <a:t>問い合わせ先</a:t>
            </a:r>
          </a:p>
        </p:txBody>
      </p:sp>
      <p:sp>
        <p:nvSpPr>
          <p:cNvPr id="64514" name="コンテンツ プレースホルダー 4"/>
          <p:cNvSpPr>
            <a:spLocks noGrp="1"/>
          </p:cNvSpPr>
          <p:nvPr>
            <p:ph idx="1"/>
          </p:nvPr>
        </p:nvSpPr>
        <p:spPr>
          <a:xfrm>
            <a:off x="611188" y="1700213"/>
            <a:ext cx="8137525" cy="4465637"/>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履修要件に関する質問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所属学部・研究科支援室（学生支援担当）</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もみじから履修登録ができない場合の質問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教養教育科目：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 </a:t>
            </a:r>
            <a:r>
              <a:rPr lang="ja-JP" altLang="en-US" sz="2500" dirty="0">
                <a:latin typeface="メイリオ" pitchFamily="50" charset="-128"/>
                <a:ea typeface="メイリオ" pitchFamily="50" charset="-128"/>
                <a:cs typeface="メイリオ" pitchFamily="50" charset="-128"/>
              </a:rPr>
              <a:t>教育推進グループ（教養教育担当）</a:t>
            </a:r>
            <a:endParaRPr lang="en-US" altLang="ja-JP" sz="25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その他の科目：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a:t>
            </a:r>
            <a:r>
              <a:rPr lang="ja-JP" altLang="en-US" sz="2500" dirty="0">
                <a:latin typeface="メイリオ" pitchFamily="50" charset="-128"/>
                <a:ea typeface="メイリオ" pitchFamily="50" charset="-128"/>
                <a:cs typeface="メイリオ" pitchFamily="50" charset="-128"/>
              </a:rPr>
              <a:t>開講学部・研究科支援室（学生支援担当）</a:t>
            </a:r>
            <a:endParaRPr lang="en-US" altLang="ja-JP" sz="2500" dirty="0">
              <a:latin typeface="メイリオ" pitchFamily="50" charset="-128"/>
              <a:ea typeface="メイリオ" pitchFamily="50" charset="-128"/>
              <a:cs typeface="メイリオ" pitchFamily="50" charset="-128"/>
            </a:endParaRPr>
          </a:p>
        </p:txBody>
      </p:sp>
      <p:sp>
        <p:nvSpPr>
          <p:cNvPr id="6451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4BCA7C4-2F09-4AB9-8734-A9FA54545F62}" type="slidenum">
              <a:rPr kumimoji="0" lang="ja-JP" altLang="en-US" sz="1200">
                <a:solidFill>
                  <a:schemeClr val="tx1"/>
                </a:solidFill>
                <a:latin typeface="メイリオ" pitchFamily="50" charset="-128"/>
                <a:ea typeface="メイリオ" pitchFamily="50" charset="-128"/>
                <a:cs typeface="メイリオ" pitchFamily="50" charset="-128"/>
              </a:rPr>
              <a:pPr/>
              <a:t>24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4"/>
          <p:cNvSpPr>
            <a:spLocks noGrp="1"/>
          </p:cNvSpPr>
          <p:nvPr>
            <p:ph idx="1"/>
          </p:nvPr>
        </p:nvSpPr>
        <p:spPr>
          <a:xfrm>
            <a:off x="595783" y="1700808"/>
            <a:ext cx="8505825" cy="4105275"/>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その他</a:t>
            </a: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もみじ利用に関する質問</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業務システム問い合わせ窓口</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082-424-5609 (</a:t>
            </a:r>
            <a:r>
              <a:rPr lang="ja-JP" altLang="en-US" sz="2800" dirty="0">
                <a:latin typeface="メイリオ" pitchFamily="50" charset="-128"/>
                <a:ea typeface="メイリオ" pitchFamily="50" charset="-128"/>
                <a:cs typeface="メイリオ" pitchFamily="50" charset="-128"/>
              </a:rPr>
              <a:t>内線：東広島</a:t>
            </a:r>
            <a:r>
              <a:rPr lang="en-US" altLang="ja-JP" sz="2800" dirty="0">
                <a:latin typeface="メイリオ" pitchFamily="50" charset="-128"/>
                <a:ea typeface="メイリオ" pitchFamily="50" charset="-128"/>
                <a:cs typeface="メイリオ" pitchFamily="50" charset="-128"/>
              </a:rPr>
              <a:t>5609)</a:t>
            </a: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systemhelp@hiroshima-u.ac.jp</a:t>
            </a:r>
            <a:endParaRPr lang="en-US" altLang="zh-TW" sz="24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   </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656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B3A645F5-2E1A-4005-BFE2-3FA78C9F7F07}" type="slidenum">
              <a:rPr kumimoji="0" lang="ja-JP" altLang="en-US" sz="1200">
                <a:solidFill>
                  <a:schemeClr val="tx1"/>
                </a:solidFill>
                <a:latin typeface="メイリオ" pitchFamily="50" charset="-128"/>
                <a:ea typeface="メイリオ" pitchFamily="50" charset="-128"/>
                <a:cs typeface="メイリオ" pitchFamily="50" charset="-128"/>
              </a:rPr>
              <a:pPr/>
              <a:t>25</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7" name="タイトル 3">
            <a:extLst>
              <a:ext uri="{FF2B5EF4-FFF2-40B4-BE49-F238E27FC236}">
                <a16:creationId xmlns:a16="http://schemas.microsoft.com/office/drawing/2014/main" id="{A687601C-9C1B-431C-9892-BD5556DD3B9B}"/>
              </a:ext>
            </a:extLst>
          </p:cNvPr>
          <p:cNvSpPr txBox="1">
            <a:spLocks/>
          </p:cNvSpPr>
          <p:nvPr/>
        </p:nvSpPr>
        <p:spPr bwMode="auto">
          <a:xfrm>
            <a:off x="684000" y="7200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a:lstStyle>
          <a:p>
            <a:r>
              <a:rPr lang="ja-JP" altLang="en-US" sz="3600" kern="0">
                <a:latin typeface="メイリオ" pitchFamily="50" charset="-128"/>
                <a:ea typeface="メイリオ" pitchFamily="50" charset="-128"/>
                <a:cs typeface="メイリオ" pitchFamily="50" charset="-128"/>
              </a:rPr>
              <a:t>問い合わせ先</a:t>
            </a:r>
            <a:endParaRPr lang="ja-JP" altLang="en-US" sz="3600" kern="0" dirty="0">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09B5F3-E5FC-469F-8B77-AA811F62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3" y="1806353"/>
            <a:ext cx="4903764" cy="3125061"/>
          </a:xfrm>
          <a:prstGeom prst="rect">
            <a:avLst/>
          </a:prstGeom>
          <a:ln>
            <a:noFill/>
          </a:ln>
        </p:spPr>
      </p:pic>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D8DB92E5-654B-471F-946A-81120ED6D82E}" type="slidenum">
              <a:rPr lang="en-US" altLang="ja-JP" sz="1200">
                <a:solidFill>
                  <a:srgbClr val="000000"/>
                </a:solidFill>
                <a:latin typeface="メイリオ" pitchFamily="50" charset="-128"/>
                <a:ea typeface="メイリオ" pitchFamily="50" charset="-128"/>
                <a:cs typeface="メイリオ" pitchFamily="50" charset="-128"/>
              </a:rPr>
              <a:pPr algn="r">
                <a:spcBef>
                  <a:spcPct val="0"/>
                </a:spcBef>
              </a:pPr>
              <a:t>3</a:t>
            </a:fld>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2297" name="Rectangle 8"/>
          <p:cNvSpPr>
            <a:spLocks noChangeArrowheads="1"/>
          </p:cNvSpPr>
          <p:nvPr/>
        </p:nvSpPr>
        <p:spPr bwMode="auto">
          <a:xfrm>
            <a:off x="684213" y="764704"/>
            <a:ext cx="9036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3600" dirty="0">
                <a:solidFill>
                  <a:schemeClr val="tx1"/>
                </a:solidFill>
                <a:latin typeface="メイリオ" pitchFamily="50" charset="-128"/>
                <a:ea typeface="メイリオ" pitchFamily="50" charset="-128"/>
                <a:cs typeface="メイリオ" pitchFamily="50" charset="-128"/>
              </a:rPr>
              <a:t>もみじへのアクセスについて</a:t>
            </a:r>
            <a:endParaRPr lang="en-US" altLang="ja-JP" sz="3600" dirty="0">
              <a:solidFill>
                <a:schemeClr val="tx1"/>
              </a:solidFill>
              <a:latin typeface="メイリオ" pitchFamily="50" charset="-128"/>
              <a:ea typeface="メイリオ" pitchFamily="50" charset="-128"/>
              <a:cs typeface="メイリオ" pitchFamily="50" charset="-128"/>
            </a:endParaRPr>
          </a:p>
        </p:txBody>
      </p:sp>
      <p:sp>
        <p:nvSpPr>
          <p:cNvPr id="12298" name="Text Box 9"/>
          <p:cNvSpPr txBox="1">
            <a:spLocks noChangeArrowheads="1"/>
          </p:cNvSpPr>
          <p:nvPr/>
        </p:nvSpPr>
        <p:spPr bwMode="auto">
          <a:xfrm>
            <a:off x="5590804" y="1838982"/>
            <a:ext cx="2736305" cy="309958"/>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0000" tIns="46800" rIns="90000" bIns="46800">
            <a:spAutoFit/>
          </a:bodyPr>
          <a:lstStyle>
            <a:lvl1pPr marL="457200" indent="-455613"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cs typeface="ＭＳ Ｐゴシック"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5pPr>
            <a:lvl6pPr marL="25146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6pPr>
            <a:lvl7pPr marL="29718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7pPr>
            <a:lvl8pPr marL="34290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8pPr>
            <a:lvl9pPr marL="38862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9pPr>
          </a:lstStyle>
          <a:p>
            <a:pPr eaLnBrk="1" hangingPunct="1">
              <a:spcBef>
                <a:spcPct val="0"/>
              </a:spcBef>
              <a:defRPr/>
            </a:pPr>
            <a:r>
              <a:rPr lang="en-US" altLang="ja-JP" b="1" dirty="0">
                <a:solidFill>
                  <a:srgbClr val="000000"/>
                </a:solidFill>
                <a:latin typeface="メイリオ"/>
                <a:ea typeface="メイリオ"/>
                <a:cs typeface="メイリオ"/>
              </a:rPr>
              <a:t>【</a:t>
            </a:r>
            <a:r>
              <a:rPr lang="en-US" b="1" dirty="0">
                <a:solidFill>
                  <a:srgbClr val="000000"/>
                </a:solidFill>
                <a:latin typeface="メイリオ"/>
                <a:ea typeface="メイリオ"/>
                <a:cs typeface="メイリオ"/>
              </a:rPr>
              <a:t>広島大学公式ウェブサイト</a:t>
            </a:r>
            <a:r>
              <a:rPr lang="en-US" altLang="ja-JP" b="1" dirty="0">
                <a:solidFill>
                  <a:srgbClr val="000000"/>
                </a:solidFill>
                <a:latin typeface="メイリオ"/>
                <a:ea typeface="メイリオ"/>
                <a:cs typeface="メイリオ"/>
              </a:rPr>
              <a:t>】</a:t>
            </a:r>
          </a:p>
        </p:txBody>
      </p:sp>
      <p:sp>
        <p:nvSpPr>
          <p:cNvPr id="14" name="Rectangle 6"/>
          <p:cNvSpPr>
            <a:spLocks noChangeArrowheads="1"/>
          </p:cNvSpPr>
          <p:nvPr/>
        </p:nvSpPr>
        <p:spPr bwMode="auto">
          <a:xfrm>
            <a:off x="755576" y="4351524"/>
            <a:ext cx="864096" cy="339934"/>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ja-JP" altLang="en-US" dirty="0">
              <a:latin typeface="メイリオ"/>
              <a:ea typeface="メイリオ"/>
              <a:cs typeface="メイリオ"/>
            </a:endParaRPr>
          </a:p>
        </p:txBody>
      </p:sp>
      <p:sp>
        <p:nvSpPr>
          <p:cNvPr id="5" name="テキスト ボックス 4"/>
          <p:cNvSpPr txBox="1"/>
          <p:nvPr/>
        </p:nvSpPr>
        <p:spPr>
          <a:xfrm>
            <a:off x="646906" y="4960510"/>
            <a:ext cx="7850187" cy="1015663"/>
          </a:xfrm>
          <a:prstGeom prst="rect">
            <a:avLst/>
          </a:prstGeom>
          <a:noFill/>
        </p:spPr>
        <p:txBody>
          <a:bodyPr wrap="square" rtlCol="0">
            <a:spAutoFit/>
          </a:bodyPr>
          <a:lstStyle/>
          <a:p>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もみじへのアクセスは，以下の</a:t>
            </a:r>
            <a:r>
              <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からも可能です。</a:t>
            </a:r>
            <a:endPar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4"/>
              </a:rPr>
              <a:t>https://momiji.hiroshima-u.ac.jp</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Line 11"/>
          <p:cNvSpPr>
            <a:spLocks noChangeShapeType="1"/>
          </p:cNvSpPr>
          <p:nvPr/>
        </p:nvSpPr>
        <p:spPr bwMode="auto">
          <a:xfrm flipV="1">
            <a:off x="1707431" y="3284234"/>
            <a:ext cx="4166467" cy="1107819"/>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ja-JP" altLang="en-US" dirty="0">
              <a:latin typeface="メイリオ"/>
              <a:ea typeface="メイリオ"/>
              <a:cs typeface="メイリオ"/>
            </a:endParaRPr>
          </a:p>
        </p:txBody>
      </p:sp>
      <p:sp>
        <p:nvSpPr>
          <p:cNvPr id="10" name="Text Box 17">
            <a:extLst>
              <a:ext uri="{FF2B5EF4-FFF2-40B4-BE49-F238E27FC236}">
                <a16:creationId xmlns:a16="http://schemas.microsoft.com/office/drawing/2014/main" id="{20B33012-0ED5-4635-B343-8D3E9D5FC5E0}"/>
              </a:ext>
            </a:extLst>
          </p:cNvPr>
          <p:cNvSpPr txBox="1">
            <a:spLocks noChangeArrowheads="1"/>
          </p:cNvSpPr>
          <p:nvPr/>
        </p:nvSpPr>
        <p:spPr bwMode="auto">
          <a:xfrm>
            <a:off x="5870274" y="2910034"/>
            <a:ext cx="2620493" cy="309958"/>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「もみじ」を押してください</a:t>
            </a:r>
          </a:p>
        </p:txBody>
      </p:sp>
    </p:spTree>
    <p:extLst>
      <p:ext uri="{BB962C8B-B14F-4D97-AF65-F5344CB8AC3E}">
        <p14:creationId xmlns:p14="http://schemas.microsoft.com/office/powerpoint/2010/main" val="2039605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solidFill>
                  <a:srgbClr val="FF0000"/>
                </a:solidFill>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000" y="2817812"/>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47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E3EBFB15-DB10-4422-A800-ABC014C03812}" type="slidenum">
              <a:rPr lang="en-US" altLang="ja-JP" sz="1200">
                <a:solidFill>
                  <a:srgbClr val="000000"/>
                </a:solidFill>
                <a:latin typeface="Verdana" pitchFamily="34" charset="0"/>
              </a:rPr>
              <a:pPr algn="r">
                <a:spcBef>
                  <a:spcPct val="0"/>
                </a:spcBef>
              </a:pPr>
              <a:t>5</a:t>
            </a:fld>
            <a:endParaRPr lang="en-US" altLang="ja-JP" sz="1200" dirty="0">
              <a:solidFill>
                <a:srgbClr val="000000"/>
              </a:solidFill>
              <a:latin typeface="Verdana" pitchFamily="34" charset="0"/>
            </a:endParaRPr>
          </a:p>
        </p:txBody>
      </p:sp>
      <p:pic>
        <p:nvPicPr>
          <p:cNvPr id="2" name="図 1">
            <a:extLst>
              <a:ext uri="{FF2B5EF4-FFF2-40B4-BE49-F238E27FC236}">
                <a16:creationId xmlns:a16="http://schemas.microsoft.com/office/drawing/2014/main" id="{66ED8C62-A7B7-4F55-9E41-CD74FDA89EB7}"/>
              </a:ext>
            </a:extLst>
          </p:cNvPr>
          <p:cNvPicPr>
            <a:picLocks noChangeAspect="1"/>
          </p:cNvPicPr>
          <p:nvPr/>
        </p:nvPicPr>
        <p:blipFill rotWithShape="1">
          <a:blip r:embed="rId3"/>
          <a:srcRect l="7459" r="2644" b="12258"/>
          <a:stretch/>
        </p:blipFill>
        <p:spPr>
          <a:xfrm>
            <a:off x="1411440" y="1765425"/>
            <a:ext cx="6321120" cy="4343175"/>
          </a:xfrm>
          <a:prstGeom prst="rect">
            <a:avLst/>
          </a:prstGeom>
        </p:spPr>
      </p:pic>
      <p:sp>
        <p:nvSpPr>
          <p:cNvPr id="3" name="正方形/長方形 2">
            <a:extLst>
              <a:ext uri="{FF2B5EF4-FFF2-40B4-BE49-F238E27FC236}">
                <a16:creationId xmlns:a16="http://schemas.microsoft.com/office/drawing/2014/main" id="{F1431CA7-EA8A-483F-9DE8-8880A73720A2}"/>
              </a:ext>
            </a:extLst>
          </p:cNvPr>
          <p:cNvSpPr/>
          <p:nvPr/>
        </p:nvSpPr>
        <p:spPr>
          <a:xfrm>
            <a:off x="609600" y="6211352"/>
            <a:ext cx="4898504" cy="276999"/>
          </a:xfrm>
          <a:prstGeom prst="rect">
            <a:avLst/>
          </a:prstGeom>
        </p:spPr>
        <p:txBody>
          <a:bodyPr wrap="square">
            <a:spAutoFit/>
          </a:bodyPr>
          <a:lstStyle/>
          <a:p>
            <a:r>
              <a:rPr lang="en-US" altLang="ja-JP" sz="1200" u="sng" dirty="0">
                <a:solidFill>
                  <a:srgbClr val="000000"/>
                </a:solidFill>
                <a:latin typeface="メイリオ" pitchFamily="50" charset="-128"/>
                <a:ea typeface="メイリオ" pitchFamily="50" charset="-128"/>
                <a:cs typeface="メイリオ" pitchFamily="50" charset="-128"/>
              </a:rPr>
              <a:t>※</a:t>
            </a:r>
            <a:r>
              <a:rPr lang="ja-JP" altLang="en-US" sz="1200" u="sng" dirty="0">
                <a:solidFill>
                  <a:srgbClr val="000000"/>
                </a:solidFill>
                <a:latin typeface="メイリオ" pitchFamily="50" charset="-128"/>
                <a:ea typeface="メイリオ" pitchFamily="50" charset="-128"/>
                <a:cs typeface="メイリオ" pitchFamily="50" charset="-128"/>
              </a:rPr>
              <a:t>スマートフォンを使用した場合，画面イメージが異なります。</a:t>
            </a:r>
            <a:endParaRPr lang="ja-JP" altLang="en-US" sz="1200" dirty="0"/>
          </a:p>
        </p:txBody>
      </p:sp>
      <p:sp>
        <p:nvSpPr>
          <p:cNvPr id="8" name="Rectangle 1026">
            <a:extLst>
              <a:ext uri="{FF2B5EF4-FFF2-40B4-BE49-F238E27FC236}">
                <a16:creationId xmlns:a16="http://schemas.microsoft.com/office/drawing/2014/main" id="{0B452EFD-66E9-4A9E-B902-88FCB6BD1F01}"/>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6</a:t>
            </a:fld>
            <a:endParaRPr kumimoji="0" lang="en-US" altLang="ja-JP" sz="1200" dirty="0">
              <a:solidFill>
                <a:schemeClr val="tx1"/>
              </a:solidFill>
              <a:latin typeface="Verdana" pitchFamily="34" charset="0"/>
            </a:endParaRPr>
          </a:p>
        </p:txBody>
      </p:sp>
      <p:sp>
        <p:nvSpPr>
          <p:cNvPr id="6" name="Text Box 17">
            <a:extLst>
              <a:ext uri="{FF2B5EF4-FFF2-40B4-BE49-F238E27FC236}">
                <a16:creationId xmlns:a16="http://schemas.microsoft.com/office/drawing/2014/main" id="{9921FB1C-B097-4DCB-950D-2178038E88D9}"/>
              </a:ext>
            </a:extLst>
          </p:cNvPr>
          <p:cNvSpPr txBox="1">
            <a:spLocks noChangeArrowheads="1"/>
          </p:cNvSpPr>
          <p:nvPr/>
        </p:nvSpPr>
        <p:spPr bwMode="auto">
          <a:xfrm>
            <a:off x="4860032" y="2015730"/>
            <a:ext cx="3674368"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もみじへログイン」を押してください</a:t>
            </a:r>
          </a:p>
        </p:txBody>
      </p:sp>
      <p:pic>
        <p:nvPicPr>
          <p:cNvPr id="4" name="図 3">
            <a:extLst>
              <a:ext uri="{FF2B5EF4-FFF2-40B4-BE49-F238E27FC236}">
                <a16:creationId xmlns:a16="http://schemas.microsoft.com/office/drawing/2014/main" id="{AA22B64B-8082-4233-89F1-56D547B3CE79}"/>
              </a:ext>
            </a:extLst>
          </p:cNvPr>
          <p:cNvPicPr>
            <a:picLocks noChangeAspect="1"/>
          </p:cNvPicPr>
          <p:nvPr/>
        </p:nvPicPr>
        <p:blipFill rotWithShape="1">
          <a:blip r:embed="rId3"/>
          <a:srcRect l="-1" r="28840" b="35040"/>
          <a:stretch/>
        </p:blipFill>
        <p:spPr>
          <a:xfrm>
            <a:off x="684213" y="3202697"/>
            <a:ext cx="7583634" cy="2561164"/>
          </a:xfrm>
          <a:prstGeom prst="rect">
            <a:avLst/>
          </a:prstGeom>
        </p:spPr>
      </p:pic>
      <p:sp>
        <p:nvSpPr>
          <p:cNvPr id="5" name="Rectangle 11">
            <a:extLst>
              <a:ext uri="{FF2B5EF4-FFF2-40B4-BE49-F238E27FC236}">
                <a16:creationId xmlns:a16="http://schemas.microsoft.com/office/drawing/2014/main" id="{506C80D8-8298-4235-9809-37DDCFB4232B}"/>
              </a:ext>
            </a:extLst>
          </p:cNvPr>
          <p:cNvSpPr>
            <a:spLocks noChangeArrowheads="1"/>
          </p:cNvSpPr>
          <p:nvPr/>
        </p:nvSpPr>
        <p:spPr bwMode="auto">
          <a:xfrm>
            <a:off x="3995936" y="3364557"/>
            <a:ext cx="2160240" cy="48528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p>
        </p:txBody>
      </p:sp>
      <p:sp>
        <p:nvSpPr>
          <p:cNvPr id="8" name="Line 1037">
            <a:extLst>
              <a:ext uri="{FF2B5EF4-FFF2-40B4-BE49-F238E27FC236}">
                <a16:creationId xmlns:a16="http://schemas.microsoft.com/office/drawing/2014/main" id="{4771662D-F3F7-4113-9E3F-2329C47B928D}"/>
              </a:ext>
            </a:extLst>
          </p:cNvPr>
          <p:cNvSpPr>
            <a:spLocks noChangeShapeType="1"/>
          </p:cNvSpPr>
          <p:nvPr/>
        </p:nvSpPr>
        <p:spPr bwMode="auto">
          <a:xfrm flipV="1">
            <a:off x="5133603" y="2398276"/>
            <a:ext cx="504056" cy="74771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9" name="Rectangle 1026">
            <a:extLst>
              <a:ext uri="{FF2B5EF4-FFF2-40B4-BE49-F238E27FC236}">
                <a16:creationId xmlns:a16="http://schemas.microsoft.com/office/drawing/2014/main" id="{D251FAFD-66E0-4208-AAF2-0ABF7170AC85}"/>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7</a:t>
            </a:fld>
            <a:endParaRPr kumimoji="0" lang="en-US" altLang="ja-JP" sz="1200" dirty="0">
              <a:solidFill>
                <a:schemeClr val="tx1"/>
              </a:solidFill>
              <a:latin typeface="Verdana" pitchFamily="34" charset="0"/>
            </a:endParaRPr>
          </a:p>
        </p:txBody>
      </p:sp>
      <p:pic>
        <p:nvPicPr>
          <p:cNvPr id="2" name="図 1">
            <a:extLst>
              <a:ext uri="{FF2B5EF4-FFF2-40B4-BE49-F238E27FC236}">
                <a16:creationId xmlns:a16="http://schemas.microsoft.com/office/drawing/2014/main" id="{3AFAD996-62FB-46EB-AE35-E4F32E1FE2E5}"/>
              </a:ext>
            </a:extLst>
          </p:cNvPr>
          <p:cNvPicPr>
            <a:picLocks noChangeAspect="1"/>
          </p:cNvPicPr>
          <p:nvPr/>
        </p:nvPicPr>
        <p:blipFill>
          <a:blip r:embed="rId3"/>
          <a:stretch>
            <a:fillRect/>
          </a:stretch>
        </p:blipFill>
        <p:spPr>
          <a:xfrm>
            <a:off x="629717" y="1714323"/>
            <a:ext cx="4213746" cy="4343400"/>
          </a:xfrm>
          <a:prstGeom prst="rect">
            <a:avLst/>
          </a:prstGeom>
          <a:ln>
            <a:noFill/>
          </a:ln>
        </p:spPr>
      </p:pic>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1748" name="Text Box 17"/>
          <p:cNvSpPr txBox="1">
            <a:spLocks noChangeArrowheads="1"/>
          </p:cNvSpPr>
          <p:nvPr/>
        </p:nvSpPr>
        <p:spPr bwMode="auto">
          <a:xfrm>
            <a:off x="4158555" y="3604250"/>
            <a:ext cx="4789290" cy="1384995"/>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b="1" dirty="0">
                <a:solidFill>
                  <a:schemeClr val="tx1"/>
                </a:solidFill>
                <a:latin typeface="メイリオ" pitchFamily="50" charset="-128"/>
                <a:ea typeface="メイリオ" pitchFamily="50" charset="-128"/>
                <a:cs typeface="メイリオ" pitchFamily="50" charset="-128"/>
              </a:rPr>
              <a:t>広大</a:t>
            </a:r>
            <a:r>
              <a:rPr lang="en-US" altLang="ja-JP" b="1" dirty="0">
                <a:solidFill>
                  <a:schemeClr val="tx1"/>
                </a:solidFill>
                <a:latin typeface="メイリオ" pitchFamily="50" charset="-128"/>
                <a:ea typeface="メイリオ" pitchFamily="50" charset="-128"/>
                <a:cs typeface="メイリオ" pitchFamily="50" charset="-128"/>
              </a:rPr>
              <a:t>ID</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B999999 </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a:t>
            </a:r>
            <a:r>
              <a:rPr lang="ja-JP" altLang="en-US" b="1" dirty="0">
                <a:solidFill>
                  <a:schemeClr val="tx1"/>
                </a:solidFill>
                <a:latin typeface="メイリオ" pitchFamily="50" charset="-128"/>
                <a:ea typeface="メイリオ" pitchFamily="50" charset="-128"/>
                <a:cs typeface="メイリオ" pitchFamily="50" charset="-128"/>
              </a:rPr>
              <a:t>は大文字）</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パスワード：********</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を入力して「ログイン」を押してください</a:t>
            </a: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広大ＩＤ、広大パスワード共に英字の大文字・小文字に注意してください。</a:t>
            </a:r>
          </a:p>
          <a:p>
            <a:pPr>
              <a:spcBef>
                <a:spcPct val="0"/>
              </a:spcBef>
            </a:pP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7" name="Rectangle 1026">
            <a:extLst>
              <a:ext uri="{FF2B5EF4-FFF2-40B4-BE49-F238E27FC236}">
                <a16:creationId xmlns:a16="http://schemas.microsoft.com/office/drawing/2014/main" id="{9C933AF9-39CB-495F-8120-BCDDF0A53EFA}"/>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1494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8</a:t>
            </a:fld>
            <a:endParaRPr kumimoji="0" lang="en-US" altLang="ja-JP" sz="1200" dirty="0">
              <a:solidFill>
                <a:schemeClr val="tx1"/>
              </a:solidFill>
              <a:latin typeface="Verdana" pitchFamily="34" charset="0"/>
            </a:endParaRPr>
          </a:p>
        </p:txBody>
      </p:sp>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7" name="Text Box 17">
            <a:extLst>
              <a:ext uri="{FF2B5EF4-FFF2-40B4-BE49-F238E27FC236}">
                <a16:creationId xmlns:a16="http://schemas.microsoft.com/office/drawing/2014/main" id="{AE618413-4280-48F2-8497-9F381978E9E4}"/>
              </a:ext>
            </a:extLst>
          </p:cNvPr>
          <p:cNvSpPr txBox="1">
            <a:spLocks noChangeArrowheads="1"/>
          </p:cNvSpPr>
          <p:nvPr/>
        </p:nvSpPr>
        <p:spPr bwMode="auto">
          <a:xfrm>
            <a:off x="609600" y="6217663"/>
            <a:ext cx="7274768" cy="446276"/>
          </a:xfrm>
          <a:prstGeom prst="rect">
            <a:avLst/>
          </a:prstGeom>
          <a:solidFill>
            <a:srgbClr val="FFFF99"/>
          </a:solidFill>
          <a:ln w="9525">
            <a:no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b="1" dirty="0">
                <a:solidFill>
                  <a:srgbClr val="C00000"/>
                </a:solidFill>
                <a:latin typeface="メイリオ" pitchFamily="50" charset="-128"/>
                <a:ea typeface="メイリオ" pitchFamily="50" charset="-128"/>
                <a:cs typeface="メイリオ" pitchFamily="50" charset="-128"/>
              </a:rPr>
              <a:t>※</a:t>
            </a:r>
            <a:r>
              <a:rPr lang="ja-JP" altLang="en-US" sz="1200" b="1" dirty="0">
                <a:solidFill>
                  <a:srgbClr val="C00000"/>
                </a:solidFill>
                <a:latin typeface="メイリオ" pitchFamily="50" charset="-128"/>
                <a:ea typeface="メイリオ" pitchFamily="50" charset="-128"/>
                <a:cs typeface="メイリオ" pitchFamily="50" charset="-128"/>
              </a:rPr>
              <a:t> 「データ取扱の同意」画面は、</a:t>
            </a:r>
            <a:r>
              <a:rPr lang="en-US" altLang="ja-JP" sz="1200" b="1" dirty="0">
                <a:solidFill>
                  <a:srgbClr val="C00000"/>
                </a:solidFill>
                <a:latin typeface="メイリオ" pitchFamily="50" charset="-128"/>
                <a:ea typeface="メイリオ" pitchFamily="50" charset="-128"/>
                <a:cs typeface="メイリオ" pitchFamily="50" charset="-128"/>
              </a:rPr>
              <a:t>1</a:t>
            </a:r>
            <a:r>
              <a:rPr lang="ja-JP" altLang="en-US" sz="1200" b="1" dirty="0">
                <a:solidFill>
                  <a:srgbClr val="C00000"/>
                </a:solidFill>
                <a:latin typeface="メイリオ" pitchFamily="50" charset="-128"/>
                <a:ea typeface="メイリオ" pitchFamily="50" charset="-128"/>
                <a:cs typeface="メイリオ" pitchFamily="50" charset="-128"/>
              </a:rPr>
              <a:t>度選択すれば次回以降ログイン時には表示されません。</a:t>
            </a:r>
            <a:endParaRPr lang="en-US" altLang="ja-JP" sz="1200" b="1" dirty="0">
              <a:solidFill>
                <a:srgbClr val="C00000"/>
              </a:solidFill>
              <a:latin typeface="メイリオ" pitchFamily="50" charset="-128"/>
              <a:ea typeface="メイリオ" pitchFamily="50" charset="-128"/>
              <a:cs typeface="メイリオ" pitchFamily="50" charset="-128"/>
            </a:endParaRPr>
          </a:p>
          <a:p>
            <a:pPr>
              <a:spcBef>
                <a:spcPct val="0"/>
              </a:spcBef>
            </a:pPr>
            <a:r>
              <a:rPr lang="ja-JP" altLang="en-US" sz="1100" dirty="0">
                <a:solidFill>
                  <a:schemeClr val="tx1"/>
                </a:solidFill>
                <a:latin typeface="メイリオ" pitchFamily="50" charset="-128"/>
                <a:ea typeface="メイリオ" pitchFamily="50" charset="-128"/>
              </a:rPr>
              <a:t>　</a:t>
            </a:r>
            <a:r>
              <a:rPr lang="ja-JP" altLang="en-US" sz="1100" u="sng" dirty="0">
                <a:solidFill>
                  <a:schemeClr val="tx1"/>
                </a:solidFill>
                <a:latin typeface="メイリオ" pitchFamily="50" charset="-128"/>
                <a:ea typeface="メイリオ" pitchFamily="50" charset="-128"/>
              </a:rPr>
              <a:t>（</a:t>
            </a:r>
            <a:r>
              <a:rPr lang="ja-JP" altLang="en-US" sz="1100" u="sng" dirty="0">
                <a:solidFill>
                  <a:schemeClr val="tx1"/>
                </a:solidFill>
                <a:latin typeface="メイリオ" pitchFamily="50" charset="-128"/>
                <a:ea typeface="メイリオ" pitchFamily="50" charset="-128"/>
                <a:cs typeface="メイリオ" pitchFamily="50" charset="-128"/>
              </a:rPr>
              <a:t>同意内容は、</a:t>
            </a:r>
            <a:r>
              <a:rPr lang="en-US" altLang="ja-JP" sz="1100" u="sng" dirty="0">
                <a:solidFill>
                  <a:schemeClr val="tx1"/>
                </a:solidFill>
                <a:latin typeface="メイリオ" pitchFamily="50" charset="-128"/>
                <a:ea typeface="メイリオ" pitchFamily="50" charset="-128"/>
                <a:cs typeface="メイリオ" pitchFamily="50" charset="-128"/>
              </a:rPr>
              <a:t>My</a:t>
            </a:r>
            <a:r>
              <a:rPr lang="ja-JP" altLang="en-US" sz="1100" u="sng" dirty="0">
                <a:solidFill>
                  <a:schemeClr val="tx1"/>
                </a:solidFill>
                <a:latin typeface="メイリオ" pitchFamily="50" charset="-128"/>
                <a:ea typeface="メイリオ" pitchFamily="50" charset="-128"/>
                <a:cs typeface="メイリオ" pitchFamily="50" charset="-128"/>
              </a:rPr>
              <a:t>もみじ</a:t>
            </a:r>
            <a:r>
              <a:rPr lang="ja-JP" altLang="en-US" sz="1100" u="sng" dirty="0">
                <a:solidFill>
                  <a:schemeClr val="tx1"/>
                </a:solidFill>
                <a:latin typeface="メイリオ" pitchFamily="50" charset="-128"/>
                <a:ea typeface="メイリオ" pitchFamily="50" charset="-128"/>
              </a:rPr>
              <a:t>メニューの</a:t>
            </a:r>
            <a:r>
              <a:rPr lang="ja-JP" altLang="ja-JP" sz="1100" u="sng" dirty="0">
                <a:solidFill>
                  <a:schemeClr val="tx1"/>
                </a:solidFill>
                <a:latin typeface="メイリオ" pitchFamily="50" charset="-128"/>
                <a:ea typeface="メイリオ" pitchFamily="50" charset="-128"/>
              </a:rPr>
              <a:t>「学籍情報」</a:t>
            </a:r>
            <a:r>
              <a:rPr lang="en-US" altLang="ja-JP" sz="1100" u="sng" dirty="0">
                <a:solidFill>
                  <a:schemeClr val="tx1"/>
                </a:solidFill>
                <a:latin typeface="メイリオ" pitchFamily="50" charset="-128"/>
                <a:ea typeface="メイリオ" pitchFamily="50" charset="-128"/>
              </a:rPr>
              <a:t>-</a:t>
            </a:r>
            <a:r>
              <a:rPr lang="ja-JP" altLang="en-US" sz="1100" u="sng">
                <a:solidFill>
                  <a:schemeClr val="tx1"/>
                </a:solidFill>
                <a:latin typeface="メイリオ" pitchFamily="50" charset="-128"/>
                <a:ea typeface="メイリオ" pitchFamily="50" charset="-128"/>
              </a:rPr>
              <a:t>「</a:t>
            </a:r>
            <a:r>
              <a:rPr lang="ja-JP" altLang="en-US" sz="1100" u="sng" dirty="0">
                <a:solidFill>
                  <a:schemeClr val="tx1"/>
                </a:solidFill>
                <a:latin typeface="メイリオ" pitchFamily="50" charset="-128"/>
                <a:ea typeface="メイリオ" pitchFamily="50" charset="-128"/>
              </a:rPr>
              <a:t>データ取扱の同意」から</a:t>
            </a:r>
            <a:r>
              <a:rPr lang="ja-JP" altLang="en-US" sz="1100" u="sng" dirty="0">
                <a:solidFill>
                  <a:schemeClr val="tx1"/>
                </a:solidFill>
                <a:latin typeface="メイリオ" pitchFamily="50" charset="-128"/>
                <a:ea typeface="メイリオ" pitchFamily="50" charset="-128"/>
                <a:cs typeface="メイリオ" pitchFamily="50" charset="-128"/>
              </a:rPr>
              <a:t>いつでも変更できます。）</a:t>
            </a:r>
            <a:endParaRPr lang="en-US" altLang="ja-JP" sz="1200" u="sng" dirty="0">
              <a:solidFill>
                <a:schemeClr val="tx1"/>
              </a:solidFill>
              <a:latin typeface="メイリオ" pitchFamily="50" charset="-128"/>
              <a:ea typeface="メイリオ" pitchFamily="50" charset="-128"/>
              <a:cs typeface="メイリオ" pitchFamily="50" charset="-128"/>
            </a:endParaRPr>
          </a:p>
        </p:txBody>
      </p:sp>
      <p:sp>
        <p:nvSpPr>
          <p:cNvPr id="9" name="Rectangle 1026">
            <a:extLst>
              <a:ext uri="{FF2B5EF4-FFF2-40B4-BE49-F238E27FC236}">
                <a16:creationId xmlns:a16="http://schemas.microsoft.com/office/drawing/2014/main" id="{7984C450-B2BD-450D-9CC0-5B3913DEE2E7}"/>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もみじログイン（初回ログイン時）</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データ取扱の同意</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grpSp>
        <p:nvGrpSpPr>
          <p:cNvPr id="4" name="グループ化 3">
            <a:extLst>
              <a:ext uri="{FF2B5EF4-FFF2-40B4-BE49-F238E27FC236}">
                <a16:creationId xmlns:a16="http://schemas.microsoft.com/office/drawing/2014/main" id="{187C0789-DD95-4336-81E5-B44E07B9D0D4}"/>
              </a:ext>
            </a:extLst>
          </p:cNvPr>
          <p:cNvGrpSpPr/>
          <p:nvPr/>
        </p:nvGrpSpPr>
        <p:grpSpPr>
          <a:xfrm>
            <a:off x="488157" y="1659354"/>
            <a:ext cx="8046243" cy="4500773"/>
            <a:chOff x="2195736" y="1536112"/>
            <a:chExt cx="7968196" cy="4500773"/>
          </a:xfrm>
        </p:grpSpPr>
        <p:grpSp>
          <p:nvGrpSpPr>
            <p:cNvPr id="13" name="グループ化 12">
              <a:extLst>
                <a:ext uri="{FF2B5EF4-FFF2-40B4-BE49-F238E27FC236}">
                  <a16:creationId xmlns:a16="http://schemas.microsoft.com/office/drawing/2014/main" id="{342DB017-1F25-4798-A435-363E6F95CA4D}"/>
                </a:ext>
              </a:extLst>
            </p:cNvPr>
            <p:cNvGrpSpPr/>
            <p:nvPr/>
          </p:nvGrpSpPr>
          <p:grpSpPr>
            <a:xfrm>
              <a:off x="2321129" y="1536112"/>
              <a:ext cx="7717410" cy="4500773"/>
              <a:chOff x="684213" y="1962331"/>
              <a:chExt cx="7241893" cy="3889866"/>
            </a:xfrm>
          </p:grpSpPr>
          <p:sp>
            <p:nvSpPr>
              <p:cNvPr id="16" name="正方形/長方形 15">
                <a:extLst>
                  <a:ext uri="{FF2B5EF4-FFF2-40B4-BE49-F238E27FC236}">
                    <a16:creationId xmlns:a16="http://schemas.microsoft.com/office/drawing/2014/main" id="{F0577C60-EFB1-4EB4-84AA-9DDFB6FA31ED}"/>
                  </a:ext>
                </a:extLst>
              </p:cNvPr>
              <p:cNvSpPr/>
              <p:nvPr/>
            </p:nvSpPr>
            <p:spPr bwMode="auto">
              <a:xfrm>
                <a:off x="684213" y="2141485"/>
                <a:ext cx="7241893" cy="3710712"/>
              </a:xfrm>
              <a:prstGeom prst="rect">
                <a:avLst/>
              </a:prstGeom>
              <a:solidFill>
                <a:srgbClr val="FFF7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ja-JP" altLang="ja-JP" sz="1050" b="1"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情報システムにおける個人情報を含む教育・学習データの取り扱いに関する同意について</a:t>
                </a:r>
                <a:br>
                  <a:rPr lang="en-US" altLang="ja-JP" sz="1050" b="1"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以下「本学」という。）は、教育・学習データの分析により教育改善や学生等の学習支援を図るため、本学が運用する情報システムにおける個人情報を含む教育・学習データを、広島大学教育・学習データ利活用ポリシー（令和</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3</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年策定）に従って、下記の通り取り扱うことについて同意を求めます。</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記</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1.</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利用目的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個人情報を含む教育・学習データを分析し可視化することにより本学の教育・学生の学習を支援するために利用し、これ以外の目的には利用しません。</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2.</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利用ポリシー</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広島大学教育・学習データ利活用ポリシー（</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EDU</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宣言、教育・学習データ取扱</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8</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原則、教育・学習データの利活用に関するガイドライン）に従います。</a:t>
                </a: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※広島大学教育・学習データ管理ポリシーについては、</a:t>
                </a:r>
                <a:r>
                  <a:rPr lang="ja-JP" altLang="ja-JP" sz="1050" u="sng" dirty="0">
                    <a:solidFill>
                      <a:srgbClr val="0070C0"/>
                    </a:solidFill>
                    <a:latin typeface="游ゴシック" panose="020B0400000000000000" pitchFamily="50" charset="-128"/>
                    <a:ea typeface="游ゴシック" panose="020B0400000000000000" pitchFamily="50" charset="-128"/>
                    <a:cs typeface="Arial" panose="020B0604020202020204" pitchFamily="34" charset="0"/>
                  </a:rPr>
                  <a:t>こちら</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を参照ください。</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上記の通り取り扱うことに同意します</a:t>
                </a: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か</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〇同意する　　　　　　　　　〇同意しない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※同意についての</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FAQ</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は、</a:t>
                </a:r>
                <a:r>
                  <a:rPr lang="ja-JP" altLang="ja-JP" sz="1050" u="sng" dirty="0">
                    <a:solidFill>
                      <a:srgbClr val="0070C0"/>
                    </a:solidFill>
                    <a:latin typeface="游ゴシック" panose="020B0400000000000000" pitchFamily="50" charset="-128"/>
                    <a:ea typeface="游ゴシック" panose="020B0400000000000000" pitchFamily="50" charset="-128"/>
                    <a:cs typeface="Arial" panose="020B0604020202020204" pitchFamily="34" charset="0"/>
                  </a:rPr>
                  <a:t>こちら</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を参照ください。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050" dirty="0">
                  <a:solidFill>
                    <a:schemeClr val="tx1"/>
                  </a:solidFill>
                  <a:latin typeface="+mj-ea"/>
                  <a:ea typeface="+mj-ea"/>
                  <a:cs typeface="Arial" panose="020B0604020202020204" pitchFamily="34" charset="0"/>
                </a:endParaRPr>
              </a:p>
            </p:txBody>
          </p:sp>
          <p:grpSp>
            <p:nvGrpSpPr>
              <p:cNvPr id="17" name="グループ化 16">
                <a:extLst>
                  <a:ext uri="{FF2B5EF4-FFF2-40B4-BE49-F238E27FC236}">
                    <a16:creationId xmlns:a16="http://schemas.microsoft.com/office/drawing/2014/main" id="{189CB44B-DC96-403A-912E-52B628737078}"/>
                  </a:ext>
                </a:extLst>
              </p:cNvPr>
              <p:cNvGrpSpPr/>
              <p:nvPr/>
            </p:nvGrpSpPr>
            <p:grpSpPr>
              <a:xfrm>
                <a:off x="684213" y="1962331"/>
                <a:ext cx="7241893" cy="219451"/>
                <a:chOff x="684213" y="1962331"/>
                <a:chExt cx="7241893" cy="219451"/>
              </a:xfrm>
            </p:grpSpPr>
            <p:grpSp>
              <p:nvGrpSpPr>
                <p:cNvPr id="18" name="グループ化 17">
                  <a:extLst>
                    <a:ext uri="{FF2B5EF4-FFF2-40B4-BE49-F238E27FC236}">
                      <a16:creationId xmlns:a16="http://schemas.microsoft.com/office/drawing/2014/main" id="{0D0C4A2C-D97A-43D4-96C8-78D6750D022E}"/>
                    </a:ext>
                  </a:extLst>
                </p:cNvPr>
                <p:cNvGrpSpPr/>
                <p:nvPr/>
              </p:nvGrpSpPr>
              <p:grpSpPr>
                <a:xfrm>
                  <a:off x="684213" y="1988840"/>
                  <a:ext cx="7241893" cy="152645"/>
                  <a:chOff x="684213" y="1988840"/>
                  <a:chExt cx="7241893" cy="152645"/>
                </a:xfrm>
              </p:grpSpPr>
              <p:sp>
                <p:nvSpPr>
                  <p:cNvPr id="20" name="正方形/長方形 19">
                    <a:extLst>
                      <a:ext uri="{FF2B5EF4-FFF2-40B4-BE49-F238E27FC236}">
                        <a16:creationId xmlns:a16="http://schemas.microsoft.com/office/drawing/2014/main" id="{555DC496-A8DA-494C-9433-2EA818D1BC1A}"/>
                      </a:ext>
                    </a:extLst>
                  </p:cNvPr>
                  <p:cNvSpPr/>
                  <p:nvPr/>
                </p:nvSpPr>
                <p:spPr bwMode="auto">
                  <a:xfrm>
                    <a:off x="684213" y="1988840"/>
                    <a:ext cx="7241893" cy="152645"/>
                  </a:xfrm>
                  <a:prstGeom prst="rect">
                    <a:avLst/>
                  </a:prstGeom>
                  <a:solidFill>
                    <a:srgbClr val="D2CA8E"/>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dirty="0">
                      <a:ln>
                        <a:noFill/>
                      </a:ln>
                      <a:solidFill>
                        <a:schemeClr val="accent2"/>
                      </a:solidFill>
                      <a:effectLst/>
                      <a:latin typeface="Times New Roman" charset="0"/>
                      <a:ea typeface="ＭＳ Ｐゴシック" charset="-128"/>
                      <a:cs typeface="ＭＳ Ｐゴシック" charset="-128"/>
                    </a:endParaRPr>
                  </a:p>
                </p:txBody>
              </p:sp>
              <p:pic>
                <p:nvPicPr>
                  <p:cNvPr id="21" name="図 20">
                    <a:extLst>
                      <a:ext uri="{FF2B5EF4-FFF2-40B4-BE49-F238E27FC236}">
                        <a16:creationId xmlns:a16="http://schemas.microsoft.com/office/drawing/2014/main" id="{62CC29BB-6653-457D-9667-E2422C036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8" y="1988840"/>
                    <a:ext cx="165365" cy="152645"/>
                  </a:xfrm>
                  <a:prstGeom prst="rect">
                    <a:avLst/>
                  </a:prstGeom>
                </p:spPr>
              </p:pic>
            </p:grpSp>
            <p:sp>
              <p:nvSpPr>
                <p:cNvPr id="19" name="テキスト ボックス 18">
                  <a:extLst>
                    <a:ext uri="{FF2B5EF4-FFF2-40B4-BE49-F238E27FC236}">
                      <a16:creationId xmlns:a16="http://schemas.microsoft.com/office/drawing/2014/main" id="{9FDE2EC3-514A-4BCD-99A5-96F34C3ACC9C}"/>
                    </a:ext>
                  </a:extLst>
                </p:cNvPr>
                <p:cNvSpPr txBox="1"/>
                <p:nvPr/>
              </p:nvSpPr>
              <p:spPr>
                <a:xfrm>
                  <a:off x="850665" y="1962331"/>
                  <a:ext cx="2736304" cy="219451"/>
                </a:xfrm>
                <a:prstGeom prst="rect">
                  <a:avLst/>
                </a:prstGeom>
                <a:noFill/>
              </p:spPr>
              <p:txBody>
                <a:bodyPr wrap="square" rtlCol="0">
                  <a:spAutoFit/>
                </a:bodyPr>
                <a:lstStyle/>
                <a:p>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データ取扱の同意</a:t>
                  </a: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p:txBody>
            </p:sp>
          </p:grpSp>
        </p:grpSp>
        <p:sp>
          <p:nvSpPr>
            <p:cNvPr id="14" name="四角形: 角を丸くする 13">
              <a:extLst>
                <a:ext uri="{FF2B5EF4-FFF2-40B4-BE49-F238E27FC236}">
                  <a16:creationId xmlns:a16="http://schemas.microsoft.com/office/drawing/2014/main" id="{B74669CC-299A-423E-AB08-238F9BAFCD64}"/>
                </a:ext>
              </a:extLst>
            </p:cNvPr>
            <p:cNvSpPr/>
            <p:nvPr/>
          </p:nvSpPr>
          <p:spPr bwMode="auto">
            <a:xfrm>
              <a:off x="2532386" y="5670758"/>
              <a:ext cx="483029" cy="280928"/>
            </a:xfrm>
            <a:prstGeom prst="round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ja-JP" altLang="en-US" sz="105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次へ</a:t>
              </a:r>
              <a:endParaRPr kumimoji="1" lang="ja-JP" altLang="en-US" sz="12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15" name="AutoShape 34">
              <a:extLst>
                <a:ext uri="{FF2B5EF4-FFF2-40B4-BE49-F238E27FC236}">
                  <a16:creationId xmlns:a16="http://schemas.microsoft.com/office/drawing/2014/main" id="{9EBED15B-39BF-4DC9-ADDC-D5900A9DF8C2}"/>
                </a:ext>
              </a:extLst>
            </p:cNvPr>
            <p:cNvSpPr>
              <a:spLocks noChangeArrowheads="1"/>
            </p:cNvSpPr>
            <p:nvPr/>
          </p:nvSpPr>
          <p:spPr bwMode="auto">
            <a:xfrm>
              <a:off x="2195736" y="4090480"/>
              <a:ext cx="7968196" cy="247592"/>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grpSp>
      <p:sp>
        <p:nvSpPr>
          <p:cNvPr id="31748" name="Text Box 17"/>
          <p:cNvSpPr txBox="1">
            <a:spLocks noChangeArrowheads="1"/>
          </p:cNvSpPr>
          <p:nvPr/>
        </p:nvSpPr>
        <p:spPr bwMode="auto">
          <a:xfrm>
            <a:off x="3905546" y="2670851"/>
            <a:ext cx="4956966" cy="738664"/>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「データ取扱の同意」画面が出てくるので一読していただき、「同意する」又は「同意しない」を選択し、「次へ」を押してください。</a:t>
            </a:r>
            <a:endParaRPr lang="en-US" altLang="ja-JP"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7790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cxnSp>
        <p:nvCxnSpPr>
          <p:cNvPr id="22" name="直線コネクタ 21"/>
          <p:cNvCxnSpPr/>
          <p:nvPr/>
        </p:nvCxnSpPr>
        <p:spPr bwMode="auto">
          <a:xfrm>
            <a:off x="4644008" y="1772816"/>
            <a:ext cx="1"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2" name="左右矢印 31"/>
          <p:cNvSpPr/>
          <p:nvPr/>
        </p:nvSpPr>
        <p:spPr bwMode="auto">
          <a:xfrm>
            <a:off x="755576" y="2852936"/>
            <a:ext cx="1296143"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bwMode="auto">
          <a:xfrm>
            <a:off x="205172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3347864"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2" name="直線コネクタ 41"/>
          <p:cNvCxnSpPr/>
          <p:nvPr/>
        </p:nvCxnSpPr>
        <p:spPr bwMode="auto">
          <a:xfrm>
            <a:off x="755576"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flipH="1">
            <a:off x="5940008"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flipH="1">
            <a:off x="7236152"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853244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10" name="左右矢印 9"/>
          <p:cNvSpPr/>
          <p:nvPr/>
        </p:nvSpPr>
        <p:spPr bwMode="auto">
          <a:xfrm>
            <a:off x="755577" y="2302689"/>
            <a:ext cx="3888287"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前期</a:t>
            </a:r>
          </a:p>
        </p:txBody>
      </p:sp>
      <p:sp>
        <p:nvSpPr>
          <p:cNvPr id="25" name="左右矢印 24"/>
          <p:cNvSpPr/>
          <p:nvPr/>
        </p:nvSpPr>
        <p:spPr bwMode="auto">
          <a:xfrm>
            <a:off x="4644009" y="2302689"/>
            <a:ext cx="3888431"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後期</a:t>
            </a:r>
          </a:p>
        </p:txBody>
      </p:sp>
      <p:sp>
        <p:nvSpPr>
          <p:cNvPr id="35" name="左右矢印 34"/>
          <p:cNvSpPr/>
          <p:nvPr/>
        </p:nvSpPr>
        <p:spPr bwMode="auto">
          <a:xfrm>
            <a:off x="755576" y="3356992"/>
            <a:ext cx="2592288"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左右矢印 38"/>
          <p:cNvSpPr/>
          <p:nvPr/>
        </p:nvSpPr>
        <p:spPr bwMode="auto">
          <a:xfrm>
            <a:off x="4644008" y="3356992"/>
            <a:ext cx="2592144"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左右矢印 45"/>
          <p:cNvSpPr/>
          <p:nvPr/>
        </p:nvSpPr>
        <p:spPr bwMode="auto">
          <a:xfrm>
            <a:off x="755576" y="3861048"/>
            <a:ext cx="7776720"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通年科目</a:t>
            </a:r>
          </a:p>
        </p:txBody>
      </p:sp>
      <p:cxnSp>
        <p:nvCxnSpPr>
          <p:cNvPr id="27" name="直線コネクタ 26"/>
          <p:cNvCxnSpPr/>
          <p:nvPr/>
        </p:nvCxnSpPr>
        <p:spPr bwMode="auto">
          <a:xfrm>
            <a:off x="323528" y="285293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7" name="直線コネクタ 56"/>
          <p:cNvCxnSpPr/>
          <p:nvPr/>
        </p:nvCxnSpPr>
        <p:spPr bwMode="auto">
          <a:xfrm>
            <a:off x="323528" y="5373216"/>
            <a:ext cx="8208768"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1" name="左矢印 30"/>
          <p:cNvSpPr/>
          <p:nvPr/>
        </p:nvSpPr>
        <p:spPr bwMode="auto">
          <a:xfrm>
            <a:off x="4644008" y="4293096"/>
            <a:ext cx="3888288" cy="550247"/>
          </a:xfrm>
          <a:prstGeom prst="lef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47" name="右矢印 46"/>
          <p:cNvSpPr/>
          <p:nvPr/>
        </p:nvSpPr>
        <p:spPr bwMode="auto">
          <a:xfrm>
            <a:off x="755721" y="4318913"/>
            <a:ext cx="3888288" cy="550247"/>
          </a:xfrm>
          <a:prstGeom prs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70" name="左右矢印 69"/>
          <p:cNvSpPr/>
          <p:nvPr/>
        </p:nvSpPr>
        <p:spPr bwMode="auto">
          <a:xfrm>
            <a:off x="2051720"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左右矢印 70"/>
          <p:cNvSpPr/>
          <p:nvPr/>
        </p:nvSpPr>
        <p:spPr bwMode="auto">
          <a:xfrm>
            <a:off x="3347864"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前期）科目</a:t>
            </a:r>
          </a:p>
        </p:txBody>
      </p:sp>
      <p:sp>
        <p:nvSpPr>
          <p:cNvPr id="72" name="左右矢印 71"/>
          <p:cNvSpPr/>
          <p:nvPr/>
        </p:nvSpPr>
        <p:spPr bwMode="auto">
          <a:xfrm>
            <a:off x="4644008"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左右矢印 72"/>
          <p:cNvSpPr/>
          <p:nvPr/>
        </p:nvSpPr>
        <p:spPr bwMode="auto">
          <a:xfrm>
            <a:off x="5940152"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左右矢印 73"/>
          <p:cNvSpPr/>
          <p:nvPr/>
        </p:nvSpPr>
        <p:spPr bwMode="auto">
          <a:xfrm>
            <a:off x="7236296"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後期）科目</a:t>
            </a:r>
          </a:p>
        </p:txBody>
      </p:sp>
      <p:sp>
        <p:nvSpPr>
          <p:cNvPr id="77" name="左右矢印 76"/>
          <p:cNvSpPr/>
          <p:nvPr/>
        </p:nvSpPr>
        <p:spPr bwMode="auto">
          <a:xfrm>
            <a:off x="755576" y="4797152"/>
            <a:ext cx="7776720" cy="550247"/>
          </a:xfrm>
          <a:prstGeom prst="lef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科目（一部期間に開講）</a:t>
            </a:r>
          </a:p>
        </p:txBody>
      </p:sp>
      <p:cxnSp>
        <p:nvCxnSpPr>
          <p:cNvPr id="80" name="直線コネクタ 79"/>
          <p:cNvCxnSpPr/>
          <p:nvPr/>
        </p:nvCxnSpPr>
        <p:spPr bwMode="auto">
          <a:xfrm>
            <a:off x="323528"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a:off x="323528" y="2276872"/>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a:off x="323528" y="177281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63" name="テキスト ボックス 62"/>
          <p:cNvSpPr txBox="1"/>
          <p:nvPr/>
        </p:nvSpPr>
        <p:spPr>
          <a:xfrm>
            <a:off x="288782" y="1772816"/>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84" name="テキスト ボックス 83"/>
          <p:cNvSpPr txBox="1"/>
          <p:nvPr/>
        </p:nvSpPr>
        <p:spPr>
          <a:xfrm>
            <a:off x="857544"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2179579"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449832"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夏季休業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4682225" y="1772816"/>
            <a:ext cx="124264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6113696" y="1772816"/>
            <a:ext cx="99738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394114"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学年末休業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288782" y="2337410"/>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99" name="テキスト ボックス 98"/>
          <p:cNvSpPr txBox="1"/>
          <p:nvPr/>
        </p:nvSpPr>
        <p:spPr>
          <a:xfrm>
            <a:off x="288782" y="3284984"/>
            <a:ext cx="466794" cy="1023357"/>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科目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開講</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3" name="テキスト ボックス 47112"/>
          <p:cNvSpPr txBox="1"/>
          <p:nvPr/>
        </p:nvSpPr>
        <p:spPr>
          <a:xfrm>
            <a:off x="179512" y="5373216"/>
            <a:ext cx="8964488" cy="1015663"/>
          </a:xfrm>
          <a:prstGeom prst="rect">
            <a:avLst/>
          </a:prstGeom>
          <a:noFill/>
        </p:spPr>
        <p:txBody>
          <a:bodyPr wrap="square" numCol="3" rtlCol="0">
            <a:spAutoFit/>
          </a:bodyPr>
          <a:lstStyle/>
          <a:p>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ターム外（前期）科目：夏季休業で実施する科目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ターム外（後期）科目：学年末休業で実施する科目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通年科目：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年度科目：年度を跨いで実施する科目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年間の一部期間で実施する科目</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Rectangle 1026">
            <a:extLst>
              <a:ext uri="{FF2B5EF4-FFF2-40B4-BE49-F238E27FC236}">
                <a16:creationId xmlns:a16="http://schemas.microsoft.com/office/drawing/2014/main" id="{D56E136D-AA6C-45C3-811D-61543ADBEB6E}"/>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2. </a:t>
            </a:r>
            <a:r>
              <a:rPr lang="zh-TW"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各授業科目の履修期間及び開講区分</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6714437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83C7D1C1F2DF94A98C7620B7929A11C" ma:contentTypeVersion="8" ma:contentTypeDescription="新しいドキュメントを作成します。" ma:contentTypeScope="" ma:versionID="894864fde87b1e3cc1f7c0abcbb341f1">
  <xsd:schema xmlns:xsd="http://www.w3.org/2001/XMLSchema" xmlns:xs="http://www.w3.org/2001/XMLSchema" xmlns:p="http://schemas.microsoft.com/office/2006/metadata/properties" xmlns:ns2="49d0377d-a55f-4ae3-8f46-3da7634414b1" targetNamespace="http://schemas.microsoft.com/office/2006/metadata/properties" ma:root="true" ma:fieldsID="112edc0b62e4d7f9d9acc3a440a8f90e" ns2:_="">
    <xsd:import namespace="49d0377d-a55f-4ae3-8f46-3da7634414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0377d-a55f-4ae3-8f46-3da7634414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865E2-813C-415B-8536-FF95AC92D47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0F95EF-5D55-469F-B128-49E74ADCA5E5}">
  <ds:schemaRefs>
    <ds:schemaRef ds:uri="http://schemas.microsoft.com/sharepoint/v3/contenttype/forms"/>
  </ds:schemaRefs>
</ds:datastoreItem>
</file>

<file path=customXml/itemProps3.xml><?xml version="1.0" encoding="utf-8"?>
<ds:datastoreItem xmlns:ds="http://schemas.openxmlformats.org/officeDocument/2006/customXml" ds:itemID="{AD49182B-EB39-41F3-A0D3-209506228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0377d-a55f-4ae3-8f46-3da763441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9060</TotalTime>
  <Words>2661</Words>
  <Application>Microsoft Office PowerPoint</Application>
  <PresentationFormat>画面に合わせる (4:3)</PresentationFormat>
  <Paragraphs>262</Paragraphs>
  <Slides>25</Slides>
  <Notes>25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6" baseType="lpstr">
      <vt:lpstr>ＭＳ Ｐゴシック</vt:lpstr>
      <vt:lpstr>ＭＳ Ｐ明朝</vt:lpstr>
      <vt:lpstr>メイリオ</vt:lpstr>
      <vt:lpstr>游ゴシック</vt:lpstr>
      <vt:lpstr>Arial</vt:lpstr>
      <vt:lpstr>Calibri</vt:lpstr>
      <vt:lpstr>Times New Roman</vt:lpstr>
      <vt:lpstr>Verdana</vt:lpstr>
      <vt:lpstr>Wingdings</vt:lpstr>
      <vt:lpstr>Profile</vt:lpstr>
      <vt:lpstr>ビットマップ イメージ</vt:lpstr>
      <vt:lpstr>履修登録ガイダンス </vt:lpstr>
      <vt:lpstr>本日の説明内容</vt:lpstr>
      <vt:lpstr>PowerPoint プレゼンテーション</vt:lpstr>
      <vt:lpstr>本日の説明内容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 　-履修登録の注意点-</vt:lpstr>
      <vt:lpstr>問い合わせ先</vt:lpstr>
      <vt:lpstr>PowerPoint プレゼンテーション</vt:lpstr>
    </vt:vector>
  </TitlesOfParts>
  <Company>広島大学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「もみじ」学生情報システム 履修登録利用説明</dc:title>
  <dc:creator>広島大学事務部</dc:creator>
  <cp:lastModifiedBy>HARA Mika</cp:lastModifiedBy>
  <cp:revision>521</cp:revision>
  <cp:lastPrinted>2018-03-01T03:19:02Z</cp:lastPrinted>
  <dcterms:created xsi:type="dcterms:W3CDTF">2010-02-06T23:34:36Z</dcterms:created>
  <dcterms:modified xsi:type="dcterms:W3CDTF">2022-03-10T08:10:37Z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0x010100183C7D1C1F2DF94A98C7620B7929A11C</vt:lpwstr>
  </property>
</Properties>
</file>