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6" r:id="rId1"/>
  </p:sldMasterIdLst>
  <p:notesMasterIdLst>
    <p:notesMasterId r:id="rId3"/>
  </p:notesMasterIdLst>
  <p:sldIdLst>
    <p:sldId id="261" r:id="rId2"/>
  </p:sldIdLst>
  <p:sldSz cx="7775575" cy="10907713"/>
  <p:notesSz cx="6735763" cy="9866313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4708"/>
    <a:srgbClr val="82582D"/>
    <a:srgbClr val="906E30"/>
    <a:srgbClr val="A4723A"/>
    <a:srgbClr val="664724"/>
    <a:srgbClr val="645226"/>
    <a:srgbClr val="640000"/>
    <a:srgbClr val="3E0000"/>
    <a:srgbClr val="FFC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812" y="48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0" cy="495029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6" y="0"/>
            <a:ext cx="2918830" cy="495029"/>
          </a:xfrm>
          <a:prstGeom prst="rect">
            <a:avLst/>
          </a:prstGeom>
        </p:spPr>
        <p:txBody>
          <a:bodyPr vert="horz" lIns="90782" tIns="45391" rIns="90782" bIns="45391" rtlCol="0"/>
          <a:lstStyle>
            <a:lvl1pPr algn="r">
              <a:defRPr sz="1100"/>
            </a:lvl1pPr>
          </a:lstStyle>
          <a:p>
            <a:fld id="{70F99883-74AE-4A2C-81B7-5B86A08198C0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81225" y="1231900"/>
            <a:ext cx="237331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2" tIns="45391" rIns="90782" bIns="4539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782" tIns="45391" rIns="90782" bIns="4539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8"/>
            <a:ext cx="2918830" cy="495028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6" y="9371288"/>
            <a:ext cx="2918830" cy="495028"/>
          </a:xfrm>
          <a:prstGeom prst="rect">
            <a:avLst/>
          </a:prstGeom>
        </p:spPr>
        <p:txBody>
          <a:bodyPr vert="horz" lIns="90782" tIns="45391" rIns="90782" bIns="45391" rtlCol="0" anchor="b"/>
          <a:lstStyle>
            <a:lvl1pPr algn="r">
              <a:defRPr sz="11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  <a:prstGeom prst="rect">
            <a:avLst/>
          </a:prstGeo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A3B7E-DD21-4048-88F3-59665D8E8C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03F17-9641-4B84-A974-7D55D06F18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9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7DE13-46BE-4B37-9FBB-8FA2A87D72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FC707-0A99-4B85-9C38-B64E72987C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20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  <a:prstGeom prst="rect">
            <a:avLst/>
          </a:prstGeo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4D596-71CB-401C-BE2A-FF96587D8E9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CCBC2-8C21-4C9A-A2A0-C4F7CFD13B6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0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FDC24-657B-46BD-9F76-F6EB56EE60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B99DA-1B7B-4D03-B44C-EA0B6BFD2A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6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44564-11C5-49CA-A6C6-0EFA5B9EEF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FB411-F8C4-4E71-AA2F-EFB8BA58573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8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C5F0A-E814-4F5B-8509-4826EF6EAF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3135D-753B-4641-9B40-F5C756AB03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0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9F838-D727-4C3D-981F-C91357BA97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7CFDE-7B0F-4037-894D-A6CABA6358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309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78700-CC02-43A7-8D67-617F0C9B34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CBD56-090A-4AA6-BB18-0A87B6BE42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0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pPr lvl="0"/>
            <a:r>
              <a:rPr lang="ja-JP" altLang="en-US" noProof="0"/>
              <a:t>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F08AA-2110-42CD-8773-E3A4EF59A3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9A334-02AD-4810-8742-6DB93C5EA25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63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81025"/>
            <a:ext cx="6705600" cy="21082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988" y="2903538"/>
            <a:ext cx="6705600" cy="69215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4DBB-917B-4186-A703-7409F7CF8E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B72EE-4B45-425F-B500-026DA88CB7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65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988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D20DD-EE55-4DDE-BB8B-8D151B9371C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5/8/2026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925" y="10109200"/>
            <a:ext cx="26257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91163" y="10109200"/>
            <a:ext cx="1749425" cy="581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0586A-009D-4946-86B1-6BEB0D580B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0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87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4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4572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9144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13716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1828800" algn="l" defTabSz="776288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193675" indent="-193675" algn="l" defTabSz="776288" rtl="0" fontAlgn="base">
        <a:lnSpc>
          <a:spcPct val="90000"/>
        </a:lnSpc>
        <a:spcBef>
          <a:spcPts val="850"/>
        </a:spcBef>
        <a:spcAft>
          <a:spcPct val="0"/>
        </a:spcAft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2613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48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47838" indent="-193675" algn="l" defTabSz="776288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emf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7C92069E-02B5-279C-86F3-C603297F28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91" y="1692056"/>
            <a:ext cx="6527416" cy="277466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75575" cy="11075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2042410" y="1639924"/>
            <a:ext cx="353583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500" spc="150" dirty="0">
                <a:latin typeface="HGPSoeiKakugothicUB" pitchFamily="34" charset="-128"/>
                <a:ea typeface="HGPSoeiKakugothicUB" pitchFamily="34" charset="-128"/>
              </a:rPr>
              <a:t>　　　　</a:t>
            </a:r>
            <a:r>
              <a:rPr lang="en-US" altLang="ja-JP" sz="2500" spc="150" dirty="0">
                <a:latin typeface="HGPSoeiKakugothicUB" pitchFamily="34" charset="-128"/>
                <a:ea typeface="HGPSoeiKakugothicUB" pitchFamily="34" charset="-128"/>
              </a:rPr>
              <a:t>2026</a:t>
            </a:r>
            <a:r>
              <a:rPr lang="ja-JP" altLang="en-US" sz="2500" spc="150" dirty="0">
                <a:latin typeface="HGPSoeiKakugothicUB" pitchFamily="34" charset="-128"/>
                <a:ea typeface="HGPSoeiKakugothicUB" pitchFamily="34" charset="-128"/>
              </a:rPr>
              <a:t>年度</a:t>
            </a:r>
            <a:endParaRPr lang="zh-CN" altLang="en-US" sz="2500" spc="150" dirty="0">
              <a:latin typeface="HGPSoeiKakugothicUB" pitchFamily="34" charset="-128"/>
              <a:ea typeface="HGPSoeiKakugothicUB" pitchFamily="34" charset="-12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06783" y="2058681"/>
            <a:ext cx="6092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学生映像コンテスト</a:t>
            </a:r>
            <a:endParaRPr lang="zh-CN" altLang="en-US" sz="4000" b="1" dirty="0">
              <a:solidFill>
                <a:srgbClr val="FF0000"/>
              </a:solidFill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06783" y="8890036"/>
            <a:ext cx="35358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+mj-ea"/>
                <a:ea typeface="+mj-ea"/>
              </a:rPr>
              <a:t>＜お申込み・お問い合わせ先＞</a:t>
            </a:r>
          </a:p>
          <a:p>
            <a:r>
              <a:rPr lang="ja-JP" altLang="en-US" sz="1400" dirty="0">
                <a:latin typeface="+mj-ea"/>
                <a:ea typeface="+mj-ea"/>
              </a:rPr>
              <a:t>一般社団法人教育ネットワーク中国</a:t>
            </a:r>
            <a:endParaRPr lang="zh-CN" altLang="en-US" sz="1400" dirty="0">
              <a:latin typeface="+mj-ea"/>
              <a:ea typeface="+mj-ea"/>
            </a:endParaRPr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158659"/>
              </p:ext>
            </p:extLst>
          </p:nvPr>
        </p:nvGraphicFramePr>
        <p:xfrm>
          <a:off x="3990650" y="8750767"/>
          <a:ext cx="3268257" cy="715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8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4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latin typeface="MS PGothic" pitchFamily="34" charset="-128"/>
                          <a:ea typeface="MS PGothic" pitchFamily="34" charset="-128"/>
                        </a:rPr>
                        <a:t>mail</a:t>
                      </a:r>
                      <a:endParaRPr lang="zh-CN" altLang="en-US" sz="1000" dirty="0">
                        <a:latin typeface="MS PGothic" pitchFamily="34" charset="-128"/>
                        <a:ea typeface="MS PGothic" pitchFamily="34" charset="-128"/>
                      </a:endParaRPr>
                    </a:p>
                  </a:txBody>
                  <a:tcPr marL="55194" marR="55194" marT="27597" marB="2759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58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MS PGothic" pitchFamily="34" charset="-128"/>
                          <a:ea typeface="MS PGothic" pitchFamily="34" charset="-128"/>
                        </a:rPr>
                        <a:t>office@enica.jp</a:t>
                      </a:r>
                    </a:p>
                  </a:txBody>
                  <a:tcPr marL="55194" marR="55194" marT="27597" marB="2759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431">
                <a:tc>
                  <a:txBody>
                    <a:bodyPr/>
                    <a:lstStyle/>
                    <a:p>
                      <a:pPr marL="0" algn="ctr" defTabSz="777514" rtl="0" eaLnBrk="1" latinLnBrk="0" hangingPunct="1"/>
                      <a:r>
                        <a:rPr kumimoji="1" lang="en-US" altLang="zh-CN" sz="1000" b="1" kern="1200" dirty="0">
                          <a:solidFill>
                            <a:schemeClr val="lt1"/>
                          </a:solidFill>
                          <a:latin typeface="MS PGothic" pitchFamily="34" charset="-128"/>
                          <a:ea typeface="MS PGothic" pitchFamily="34" charset="-128"/>
                          <a:cs typeface="+mn-cs"/>
                        </a:rPr>
                        <a:t>TEL</a:t>
                      </a:r>
                      <a:endParaRPr kumimoji="1" lang="zh-CN" altLang="en-US" sz="1000" b="1" kern="1200" dirty="0">
                        <a:solidFill>
                          <a:schemeClr val="lt1"/>
                        </a:solidFill>
                        <a:latin typeface="MS PGothic" pitchFamily="34" charset="-128"/>
                        <a:ea typeface="MS PGothic" pitchFamily="34" charset="-128"/>
                        <a:cs typeface="+mn-cs"/>
                      </a:endParaRPr>
                    </a:p>
                  </a:txBody>
                  <a:tcPr marL="55194" marR="55194" marT="27597" marB="2759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58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200" dirty="0">
                          <a:latin typeface="MS PGothic" pitchFamily="34" charset="-128"/>
                          <a:ea typeface="MS PGothic" pitchFamily="34" charset="-128"/>
                        </a:rPr>
                        <a:t>082-533-7590</a:t>
                      </a:r>
                      <a:r>
                        <a:rPr lang="ja-JP" altLang="en-US" sz="1200" dirty="0">
                          <a:latin typeface="MS PGothic" pitchFamily="34" charset="-128"/>
                          <a:ea typeface="MS PGothic" pitchFamily="34" charset="-128"/>
                        </a:rPr>
                        <a:t>（平日</a:t>
                      </a:r>
                      <a:r>
                        <a:rPr lang="en-US" altLang="ja-JP" sz="1200" dirty="0">
                          <a:latin typeface="MS PGothic" pitchFamily="34" charset="-128"/>
                          <a:ea typeface="MS PGothic" pitchFamily="34" charset="-128"/>
                        </a:rPr>
                        <a:t>9</a:t>
                      </a:r>
                      <a:r>
                        <a:rPr lang="ja-JP" altLang="en-US" sz="1200" dirty="0">
                          <a:latin typeface="MS PGothic" pitchFamily="34" charset="-128"/>
                          <a:ea typeface="MS PGothic" pitchFamily="34" charset="-128"/>
                        </a:rPr>
                        <a:t>：</a:t>
                      </a:r>
                      <a:r>
                        <a:rPr lang="en-US" altLang="ja-JP" sz="1200" dirty="0">
                          <a:latin typeface="MS PGothic" pitchFamily="34" charset="-128"/>
                          <a:ea typeface="MS PGothic" pitchFamily="34" charset="-128"/>
                        </a:rPr>
                        <a:t>00</a:t>
                      </a:r>
                      <a:r>
                        <a:rPr lang="ja-JP" altLang="en-US" sz="1200" dirty="0">
                          <a:latin typeface="MS PGothic" pitchFamily="34" charset="-128"/>
                          <a:ea typeface="MS PGothic" pitchFamily="34" charset="-128"/>
                        </a:rPr>
                        <a:t>～</a:t>
                      </a:r>
                      <a:r>
                        <a:rPr lang="en-US" altLang="ja-JP" sz="1200" dirty="0">
                          <a:latin typeface="MS PGothic" pitchFamily="34" charset="-128"/>
                          <a:ea typeface="MS PGothic" pitchFamily="34" charset="-128"/>
                        </a:rPr>
                        <a:t>17</a:t>
                      </a:r>
                      <a:r>
                        <a:rPr lang="ja-JP" altLang="en-US" sz="1200" dirty="0">
                          <a:latin typeface="MS PGothic" pitchFamily="34" charset="-128"/>
                          <a:ea typeface="MS PGothic" pitchFamily="34" charset="-128"/>
                        </a:rPr>
                        <a:t>：</a:t>
                      </a:r>
                      <a:r>
                        <a:rPr lang="en-US" altLang="ja-JP" sz="1200" dirty="0">
                          <a:latin typeface="MS PGothic" pitchFamily="34" charset="-128"/>
                          <a:ea typeface="MS PGothic" pitchFamily="34" charset="-128"/>
                        </a:rPr>
                        <a:t>00</a:t>
                      </a:r>
                      <a:r>
                        <a:rPr lang="ja-JP" altLang="en-US" sz="1200" dirty="0">
                          <a:latin typeface="MS PGothic" pitchFamily="34" charset="-128"/>
                          <a:ea typeface="MS PGothic" pitchFamily="34" charset="-128"/>
                        </a:rPr>
                        <a:t>）</a:t>
                      </a:r>
                    </a:p>
                  </a:txBody>
                  <a:tcPr marL="55194" marR="55194" marT="27597" marB="2759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431">
                <a:tc>
                  <a:txBody>
                    <a:bodyPr/>
                    <a:lstStyle/>
                    <a:p>
                      <a:pPr marL="0" algn="ctr" defTabSz="777514" rtl="0" eaLnBrk="1" latinLnBrk="0" hangingPunct="1"/>
                      <a:r>
                        <a:rPr kumimoji="1" lang="en-US" altLang="zh-CN" sz="1000" b="1" kern="1200" dirty="0">
                          <a:solidFill>
                            <a:schemeClr val="lt1"/>
                          </a:solidFill>
                          <a:latin typeface="MS PGothic" pitchFamily="34" charset="-128"/>
                          <a:ea typeface="MS PGothic" pitchFamily="34" charset="-128"/>
                          <a:cs typeface="+mn-cs"/>
                        </a:rPr>
                        <a:t>URL</a:t>
                      </a:r>
                      <a:endParaRPr kumimoji="1" lang="zh-CN" altLang="en-US" sz="1000" b="1" kern="1200" dirty="0">
                        <a:solidFill>
                          <a:schemeClr val="lt1"/>
                        </a:solidFill>
                        <a:latin typeface="MS PGothic" pitchFamily="34" charset="-128"/>
                        <a:ea typeface="MS PGothic" pitchFamily="34" charset="-128"/>
                        <a:cs typeface="+mn-cs"/>
                      </a:endParaRPr>
                    </a:p>
                  </a:txBody>
                  <a:tcPr marL="55194" marR="55194" marT="27597" marB="2759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58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MS PGothic" pitchFamily="34" charset="-128"/>
                          <a:ea typeface="MS PGothic" pitchFamily="34" charset="-128"/>
                        </a:rPr>
                        <a:t>https://www.enica.jp/</a:t>
                      </a:r>
                      <a:endParaRPr lang="zh-CN" altLang="en-US" sz="1200" dirty="0">
                        <a:latin typeface="MS PGothic" pitchFamily="34" charset="-128"/>
                        <a:ea typeface="MS PGothic" pitchFamily="34" charset="-128"/>
                      </a:endParaRPr>
                    </a:p>
                  </a:txBody>
                  <a:tcPr marL="55194" marR="55194" marT="27597" marB="27597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6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009" y="4564745"/>
            <a:ext cx="1088250" cy="88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53" y="1178454"/>
            <a:ext cx="988446" cy="135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 descr="Z:\47870-0707_JP160708\0704\052_641d_photoschool\641d_photoschool_O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197" y="510103"/>
            <a:ext cx="1639807" cy="163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TextBox 67"/>
          <p:cNvSpPr txBox="1"/>
          <p:nvPr/>
        </p:nvSpPr>
        <p:spPr>
          <a:xfrm>
            <a:off x="5302683" y="1178454"/>
            <a:ext cx="1303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kern="0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作品募集</a:t>
            </a:r>
            <a:endParaRPr lang="zh-CN" altLang="en-US" sz="2000" b="1" kern="0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DF5AD4D-6AEF-7A7B-A440-8A6F2C78CE0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682" r="15001" b="-2241"/>
          <a:stretch/>
        </p:blipFill>
        <p:spPr>
          <a:xfrm>
            <a:off x="6289024" y="2189485"/>
            <a:ext cx="959536" cy="92212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304719E-8BC9-5174-2EC3-865B51D25CA4}"/>
              </a:ext>
            </a:extLst>
          </p:cNvPr>
          <p:cNvSpPr/>
          <p:nvPr/>
        </p:nvSpPr>
        <p:spPr>
          <a:xfrm>
            <a:off x="1356772" y="7903273"/>
            <a:ext cx="5486979" cy="6723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latin typeface="+mn-ea"/>
              </a:rPr>
              <a:t>　　　最優秀賞（</a:t>
            </a:r>
            <a:r>
              <a:rPr kumimoji="1" lang="en-US" altLang="ja-JP" sz="1050" dirty="0">
                <a:latin typeface="+mn-ea"/>
              </a:rPr>
              <a:t>1</a:t>
            </a:r>
            <a:r>
              <a:rPr kumimoji="1" lang="ja-JP" altLang="en-US" sz="1050" dirty="0">
                <a:latin typeface="+mn-ea"/>
              </a:rPr>
              <a:t>点） </a:t>
            </a:r>
            <a:r>
              <a:rPr lang="ja-JP" altLang="en-US" sz="1050" dirty="0">
                <a:latin typeface="+mn-ea"/>
              </a:rPr>
              <a:t>： </a:t>
            </a:r>
            <a:r>
              <a:rPr kumimoji="1" lang="ja-JP" altLang="en-US" sz="1050" dirty="0">
                <a:latin typeface="+mn-ea"/>
              </a:rPr>
              <a:t>表彰状・図書カード３万円</a:t>
            </a:r>
            <a:endParaRPr kumimoji="1" lang="en-US" altLang="ja-JP" sz="1050" dirty="0">
              <a:latin typeface="+mn-ea"/>
            </a:endParaRPr>
          </a:p>
          <a:p>
            <a:r>
              <a:rPr lang="ja-JP" altLang="en-US" sz="1050" dirty="0">
                <a:latin typeface="+mn-ea"/>
              </a:rPr>
              <a:t>　　　優秀賞（</a:t>
            </a:r>
            <a:r>
              <a:rPr lang="en-US" altLang="ja-JP" sz="1050" dirty="0">
                <a:latin typeface="+mn-ea"/>
              </a:rPr>
              <a:t>2</a:t>
            </a:r>
            <a:r>
              <a:rPr lang="ja-JP" altLang="en-US" sz="1050" dirty="0">
                <a:latin typeface="+mn-ea"/>
              </a:rPr>
              <a:t>点）： </a:t>
            </a:r>
            <a:r>
              <a:rPr kumimoji="1" lang="ja-JP" altLang="en-US" sz="1050" dirty="0">
                <a:latin typeface="+mn-ea"/>
              </a:rPr>
              <a:t>表彰状・図書カード１万円</a:t>
            </a:r>
            <a:endParaRPr kumimoji="1" lang="en-US" altLang="ja-JP" sz="1050" dirty="0">
              <a:latin typeface="+mn-ea"/>
            </a:endParaRPr>
          </a:p>
          <a:p>
            <a:r>
              <a:rPr lang="ja-JP" altLang="en-US" sz="1050" dirty="0">
                <a:latin typeface="+mn-ea"/>
              </a:rPr>
              <a:t>　　　賛助会員特別賞（数点） ： 図書カード５千円または賛助会員ゆかりの品</a:t>
            </a:r>
            <a:endParaRPr kumimoji="1" lang="ja-JP" altLang="en-US" sz="1050" dirty="0">
              <a:latin typeface="+mn-ea"/>
            </a:endParaRPr>
          </a:p>
        </p:txBody>
      </p:sp>
      <p:sp>
        <p:nvSpPr>
          <p:cNvPr id="4" name="TextBox 50">
            <a:extLst>
              <a:ext uri="{FF2B5EF4-FFF2-40B4-BE49-F238E27FC236}">
                <a16:creationId xmlns:a16="http://schemas.microsoft.com/office/drawing/2014/main" id="{0FAE19EA-98B6-E916-1004-D4AE3F87B0F7}"/>
              </a:ext>
            </a:extLst>
          </p:cNvPr>
          <p:cNvSpPr txBox="1"/>
          <p:nvPr/>
        </p:nvSpPr>
        <p:spPr>
          <a:xfrm>
            <a:off x="2503911" y="4394472"/>
            <a:ext cx="4754995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ja-JP" altLang="en-US" sz="100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・所属校と何らかの繋がりのある地域で、地域の紹介映像を作成してください。</a:t>
            </a:r>
            <a:endParaRPr lang="en-US" altLang="ja-JP" sz="1000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>
              <a:spcBef>
                <a:spcPts val="300"/>
              </a:spcBef>
            </a:pPr>
            <a:r>
              <a:rPr lang="ja-JP" altLang="en-US" sz="100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・「◯◯◯◯ 地域名」</a:t>
            </a:r>
            <a:endParaRPr lang="en-US" altLang="ja-JP" sz="1000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>
              <a:spcBef>
                <a:spcPts val="300"/>
              </a:spcBef>
            </a:pPr>
            <a:r>
              <a:rPr lang="ja-JP" altLang="en-US" sz="100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　親しみや魅力が感じられる表現で、紹介する地域名を入れてください。</a:t>
            </a:r>
            <a:endParaRPr lang="en-US" altLang="ja-JP" sz="1000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>
              <a:spcBef>
                <a:spcPts val="300"/>
              </a:spcBef>
            </a:pPr>
            <a:r>
              <a:rPr lang="ja-JP" altLang="en-US" sz="100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・地域が持つ多彩な魅力を発掘し、映像で紹介してください。</a:t>
            </a:r>
            <a:endParaRPr lang="en-US" altLang="ja-JP" sz="1000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>
              <a:spcBef>
                <a:spcPts val="300"/>
              </a:spcBef>
            </a:pPr>
            <a:r>
              <a:rPr lang="ja-JP" altLang="en-US" sz="100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・作品の長さは、３分以内で作成してください。</a:t>
            </a:r>
            <a:endParaRPr lang="en-US" altLang="ja-JP" sz="1000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>
              <a:spcBef>
                <a:spcPts val="300"/>
              </a:spcBef>
            </a:pPr>
            <a:r>
              <a:rPr lang="ja-JP" altLang="en-US" sz="100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・作品は動画や静止画、</a:t>
            </a:r>
            <a:r>
              <a:rPr lang="en-US" altLang="ja-JP" sz="100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CG</a:t>
            </a:r>
            <a:r>
              <a:rPr lang="ja-JP" altLang="en-US" sz="1000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、イラスト、アニメーションなどで制作、組み合わせも自由。</a:t>
            </a:r>
            <a:endParaRPr lang="en-US" altLang="ja-JP" sz="1000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>
              <a:spcBef>
                <a:spcPts val="300"/>
              </a:spcBef>
            </a:pPr>
            <a:endParaRPr lang="en-US" altLang="zh-CN" sz="1050" b="1" dirty="0">
              <a:solidFill>
                <a:schemeClr val="accent5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TextBox 50">
            <a:extLst>
              <a:ext uri="{FF2B5EF4-FFF2-40B4-BE49-F238E27FC236}">
                <a16:creationId xmlns:a16="http://schemas.microsoft.com/office/drawing/2014/main" id="{C344EF75-B42C-B54F-71C2-15B78F3DEF70}"/>
              </a:ext>
            </a:extLst>
          </p:cNvPr>
          <p:cNvSpPr txBox="1"/>
          <p:nvPr/>
        </p:nvSpPr>
        <p:spPr>
          <a:xfrm>
            <a:off x="1719299" y="7303238"/>
            <a:ext cx="4182054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ja-JP" altLang="en-US" sz="1200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応募についての詳細は、募集要項をご確認ください。</a:t>
            </a:r>
            <a:endParaRPr lang="en-US" altLang="ja-JP" sz="1200" dirty="0">
              <a:solidFill>
                <a:schemeClr val="accent5">
                  <a:lumMod val="50000"/>
                </a:schemeClr>
              </a:solidFill>
              <a:latin typeface="+mn-ea"/>
            </a:endParaRPr>
          </a:p>
          <a:p>
            <a:pPr>
              <a:spcBef>
                <a:spcPts val="300"/>
              </a:spcBef>
            </a:pP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https://www.enica.jp/contest/contest</a:t>
            </a:r>
            <a:r>
              <a:rPr lang="en-US" altLang="ja-JP" sz="1200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2026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+mn-ea"/>
              </a:rPr>
              <a:t>.html</a:t>
            </a:r>
          </a:p>
        </p:txBody>
      </p:sp>
      <p:sp>
        <p:nvSpPr>
          <p:cNvPr id="10" name="TextBox 47">
            <a:extLst>
              <a:ext uri="{FF2B5EF4-FFF2-40B4-BE49-F238E27FC236}">
                <a16:creationId xmlns:a16="http://schemas.microsoft.com/office/drawing/2014/main" id="{CEFAF5ED-1334-F3EA-2CC4-9C769A97A05E}"/>
              </a:ext>
            </a:extLst>
          </p:cNvPr>
          <p:cNvSpPr txBox="1"/>
          <p:nvPr/>
        </p:nvSpPr>
        <p:spPr>
          <a:xfrm>
            <a:off x="1664576" y="4816615"/>
            <a:ext cx="611116" cy="489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  <a:spcBef>
                <a:spcPts val="300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募集</a:t>
            </a:r>
            <a:endParaRPr lang="en-US" altLang="ja-JP" sz="1600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lnSpc>
                <a:spcPts val="1400"/>
              </a:lnSpc>
              <a:spcBef>
                <a:spcPts val="300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内容</a:t>
            </a:r>
            <a:endParaRPr lang="en-US" altLang="ja-JP" sz="1600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8C7AA99-18F7-0E43-8108-22F2E86953A3}"/>
              </a:ext>
            </a:extLst>
          </p:cNvPr>
          <p:cNvSpPr txBox="1"/>
          <p:nvPr/>
        </p:nvSpPr>
        <p:spPr>
          <a:xfrm>
            <a:off x="1420691" y="3422813"/>
            <a:ext cx="5359142" cy="871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800" b="1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Segoe UI Emoji" panose="020B0502040204020203" pitchFamily="34" charset="0"/>
              </a:rPr>
              <a:t>📅</a:t>
            </a:r>
            <a:r>
              <a:rPr lang="en-US" altLang="ja-JP" sz="1600" b="1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 </a:t>
            </a:r>
            <a:r>
              <a:rPr lang="ja-JP" altLang="ja-JP" sz="1600" b="1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応募期間</a:t>
            </a:r>
            <a:r>
              <a:rPr lang="ja-JP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：</a:t>
            </a:r>
            <a:r>
              <a:rPr lang="en-US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2026</a:t>
            </a:r>
            <a:r>
              <a:rPr lang="ja-JP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年</a:t>
            </a:r>
            <a:r>
              <a:rPr lang="en-US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9</a:t>
            </a:r>
            <a:r>
              <a:rPr lang="ja-JP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月</a:t>
            </a:r>
            <a:r>
              <a:rPr lang="en-US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7</a:t>
            </a:r>
            <a:r>
              <a:rPr lang="ja-JP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日（</a:t>
            </a:r>
            <a:r>
              <a:rPr lang="ja-JP" altLang="en-US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月）</a:t>
            </a:r>
            <a:r>
              <a:rPr lang="ja-JP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～</a:t>
            </a:r>
            <a:r>
              <a:rPr lang="en-US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 10</a:t>
            </a:r>
            <a:r>
              <a:rPr lang="ja-JP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月</a:t>
            </a:r>
            <a:r>
              <a:rPr lang="en-US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19</a:t>
            </a:r>
            <a:r>
              <a:rPr lang="ja-JP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日（</a:t>
            </a:r>
            <a:r>
              <a:rPr lang="ja-JP" altLang="en-US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月</a:t>
            </a:r>
            <a:r>
              <a:rPr lang="ja-JP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）</a:t>
            </a:r>
            <a:br>
              <a:rPr lang="en-US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</a:br>
            <a:r>
              <a:rPr lang="en-US" altLang="ja-JP" sz="1800" b="1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Segoe UI Emoji" panose="020B0502040204020203" pitchFamily="34" charset="0"/>
              </a:rPr>
              <a:t>👤</a:t>
            </a:r>
            <a:r>
              <a:rPr lang="en-US" altLang="ja-JP" sz="1600" b="1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 </a:t>
            </a:r>
            <a:r>
              <a:rPr lang="ja-JP" altLang="ja-JP" sz="1600" b="1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応募資格</a:t>
            </a:r>
            <a:r>
              <a:rPr lang="ja-JP" altLang="ja-JP" sz="1600" kern="0" dirty="0">
                <a:effectLst/>
                <a:latin typeface="BIZ UDゴシック" panose="020B0400000000000000" pitchFamily="49" charset="-128"/>
                <a:ea typeface="BIZ UDゴシック" panose="020B0400000000000000" pitchFamily="49" charset="-128"/>
                <a:cs typeface="ＭＳ Ｐゴシック" panose="020B0600070205080204" pitchFamily="50" charset="-128"/>
              </a:rPr>
              <a:t>：会員校の学生（個人またはグループ）</a:t>
            </a:r>
            <a:endParaRPr lang="ja-JP" altLang="en-US" sz="1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80CC98B-D588-4E2A-0EDF-2A451E7DE30D}"/>
              </a:ext>
            </a:extLst>
          </p:cNvPr>
          <p:cNvSpPr txBox="1"/>
          <p:nvPr/>
        </p:nvSpPr>
        <p:spPr>
          <a:xfrm>
            <a:off x="1679318" y="2762520"/>
            <a:ext cx="4926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ja-JP" sz="1800" b="1" kern="0" dirty="0">
                <a:effectLst/>
                <a:latin typeface="Segoe UI Emoji" panose="020B0502040204020203" pitchFamily="34" charset="0"/>
                <a:ea typeface="ＭＳ Ｐゴシック" panose="020B0600070205080204" pitchFamily="50" charset="-128"/>
                <a:cs typeface="Segoe UI Emoji" panose="020B0502040204020203" pitchFamily="34" charset="0"/>
              </a:rPr>
              <a:t>🎬</a:t>
            </a:r>
            <a:r>
              <a:rPr lang="ja-JP" altLang="ja-JP" sz="1800" kern="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地域の魅力</a:t>
            </a:r>
            <a:r>
              <a:rPr lang="ja-JP" altLang="en-US" sz="1800" kern="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、</a:t>
            </a:r>
            <a:r>
              <a:rPr lang="ja-JP" altLang="ja-JP" sz="1800" kern="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あなたのレンズで伝えよう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7179DC2-2BA4-981D-961B-917CB16458ED}"/>
              </a:ext>
            </a:extLst>
          </p:cNvPr>
          <p:cNvSpPr txBox="1"/>
          <p:nvPr/>
        </p:nvSpPr>
        <p:spPr>
          <a:xfrm>
            <a:off x="1496107" y="5707393"/>
            <a:ext cx="4441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ja-JP" sz="1800" kern="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📌</a:t>
            </a:r>
            <a:r>
              <a:rPr lang="en-US" altLang="ja-JP" sz="1600" kern="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11</a:t>
            </a:r>
            <a:r>
              <a:rPr lang="ja-JP" altLang="en-US" sz="1600" kern="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月</a:t>
            </a:r>
            <a:r>
              <a:rPr lang="en-US" altLang="ja-JP" sz="1600" kern="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15</a:t>
            </a:r>
            <a:r>
              <a:rPr lang="ja-JP" altLang="en-US" sz="1600" kern="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日（日）上映会・表彰式・交流会</a:t>
            </a:r>
            <a:endParaRPr lang="ja-JP" altLang="ja-JP" sz="1600" kern="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A10BCD6-69DB-17C6-29DC-FECF16A6EAE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0" t="7870" r="7407" b="6018"/>
          <a:stretch>
            <a:fillRect/>
          </a:stretch>
        </p:blipFill>
        <p:spPr bwMode="auto">
          <a:xfrm>
            <a:off x="5371828" y="7317399"/>
            <a:ext cx="529525" cy="5382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9A665EB-19C2-A602-4B1C-E532477A39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8"/>
          <a:stretch>
            <a:fillRect/>
          </a:stretch>
        </p:blipFill>
        <p:spPr>
          <a:xfrm>
            <a:off x="1420691" y="6080519"/>
            <a:ext cx="1714395" cy="117049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E2712C5-0D27-D056-D60F-D80B5FBEC5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2" t="15241" r="10119" b="7663"/>
          <a:stretch>
            <a:fillRect/>
          </a:stretch>
        </p:blipFill>
        <p:spPr>
          <a:xfrm>
            <a:off x="3368024" y="6089432"/>
            <a:ext cx="1610297" cy="117048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45E5534-3463-5A39-A9AA-3DF61616A5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" t="8310"/>
          <a:stretch>
            <a:fillRect/>
          </a:stretch>
        </p:blipFill>
        <p:spPr>
          <a:xfrm>
            <a:off x="5211259" y="6076725"/>
            <a:ext cx="1611075" cy="116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90052"/>
      </p:ext>
    </p:extLst>
  </p:cSld>
  <p:clrMapOvr>
    <a:masterClrMapping/>
  </p:clrMapOvr>
</p:sld>
</file>

<file path=ppt/theme/theme1.xml><?xml version="1.0" encoding="utf-8"?>
<a:theme xmlns:a="http://schemas.openxmlformats.org/drawingml/2006/main" name="1_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.potx" id="{3F8E5C06-014F-4A13-A3C7-E133BECAFD1E}" vid="{BD152B00-4CFD-4022-8208-530F7579D79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</Template>
  <TotalTime>0</TotalTime>
  <Words>272</Words>
  <Application>Microsoft Office PowerPoint</Application>
  <PresentationFormat>ユーザー設定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BIZ UDゴシック</vt:lpstr>
      <vt:lpstr>BIZ UD明朝 Medium</vt:lpstr>
      <vt:lpstr>HGPSoeiKakugothicUB</vt:lpstr>
      <vt:lpstr>HG丸ｺﾞｼｯｸM-PRO</vt:lpstr>
      <vt:lpstr>MS PGothic</vt:lpstr>
      <vt:lpstr>Arial</vt:lpstr>
      <vt:lpstr>Calibri</vt:lpstr>
      <vt:lpstr>Calibri Light</vt:lpstr>
      <vt:lpstr>Segoe UI Emoji</vt:lpstr>
      <vt:lpstr>1_ガイド入りテンプレートサンプル20130531三木さん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2016-07-14T10:29:19Z</dcterms:created>
  <dcterms:modified xsi:type="dcterms:W3CDTF">2026-05-08T07:40:48Z</dcterms:modified>
</cp:coreProperties>
</file>