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71" r:id="rId5"/>
    <p:sldId id="272" r:id="rId6"/>
    <p:sldId id="267" r:id="rId7"/>
    <p:sldId id="268" r:id="rId8"/>
    <p:sldId id="257" r:id="rId9"/>
    <p:sldId id="258" r:id="rId10"/>
    <p:sldId id="259" r:id="rId11"/>
    <p:sldId id="261" r:id="rId12"/>
    <p:sldId id="262" r:id="rId13"/>
    <p:sldId id="263" r:id="rId14"/>
    <p:sldId id="265" r:id="rId15"/>
    <p:sldId id="269"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68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竹田　陸" userId="97438f96-f66a-44ae-8d30-11a878210a00" providerId="ADAL" clId="{2178C823-ECB4-4C8B-842A-B78815BCD447}"/>
    <pc:docChg chg="modSld">
      <pc:chgData name="竹田　陸" userId="97438f96-f66a-44ae-8d30-11a878210a00" providerId="ADAL" clId="{2178C823-ECB4-4C8B-842A-B78815BCD447}" dt="2026-05-29T07:59:41.998" v="0"/>
      <pc:docMkLst>
        <pc:docMk/>
      </pc:docMkLst>
      <pc:sldChg chg="modSp mod">
        <pc:chgData name="竹田　陸" userId="97438f96-f66a-44ae-8d30-11a878210a00" providerId="ADAL" clId="{2178C823-ECB4-4C8B-842A-B78815BCD447}" dt="2026-05-29T07:59:41.998" v="0"/>
        <pc:sldMkLst>
          <pc:docMk/>
          <pc:sldMk cId="1042489756" sldId="271"/>
        </pc:sldMkLst>
        <pc:spChg chg="mod">
          <ac:chgData name="竹田　陸" userId="97438f96-f66a-44ae-8d30-11a878210a00" providerId="ADAL" clId="{2178C823-ECB4-4C8B-842A-B78815BCD447}" dt="2026-05-29T07:59:41.998" v="0"/>
          <ac:spMkLst>
            <pc:docMk/>
            <pc:sldMk cId="1042489756" sldId="271"/>
            <ac:spMk id="5" creationId="{8A9791C4-4D70-449D-F4AB-A38FD26BA7E6}"/>
          </ac:spMkLst>
        </pc:spChg>
      </pc:sldChg>
    </pc:docChg>
  </pc:docChgLst>
  <pc:docChgLst>
    <pc:chgData name="加賀　大輔" userId="49cd32c4-f0d2-44ca-a03a-d2784ef2a806" providerId="ADAL" clId="{2C7ABC5D-7806-4A41-AC3B-DA067259F712}"/>
    <pc:docChg chg="modSld">
      <pc:chgData name="加賀　大輔" userId="49cd32c4-f0d2-44ca-a03a-d2784ef2a806" providerId="ADAL" clId="{2C7ABC5D-7806-4A41-AC3B-DA067259F712}" dt="2026-06-03T07:54:36.546" v="0" actId="20577"/>
      <pc:docMkLst>
        <pc:docMk/>
      </pc:docMkLst>
      <pc:sldChg chg="modSp mod">
        <pc:chgData name="加賀　大輔" userId="49cd32c4-f0d2-44ca-a03a-d2784ef2a806" providerId="ADAL" clId="{2C7ABC5D-7806-4A41-AC3B-DA067259F712}" dt="2026-06-03T07:54:36.546" v="0" actId="20577"/>
        <pc:sldMkLst>
          <pc:docMk/>
          <pc:sldMk cId="1042489756" sldId="271"/>
        </pc:sldMkLst>
        <pc:spChg chg="mod">
          <ac:chgData name="加賀　大輔" userId="49cd32c4-f0d2-44ca-a03a-d2784ef2a806" providerId="ADAL" clId="{2C7ABC5D-7806-4A41-AC3B-DA067259F712}" dt="2026-06-03T07:54:36.546" v="0" actId="20577"/>
          <ac:spMkLst>
            <pc:docMk/>
            <pc:sldMk cId="1042489756" sldId="271"/>
            <ac:spMk id="5" creationId="{8A9791C4-4D70-449D-F4AB-A38FD26BA7E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D63ECCF-799F-4BEA-9A0E-9BAFD242F47E}" type="datetimeFigureOut">
              <a:rPr kumimoji="1" lang="ja-JP" altLang="en-US" smtClean="0"/>
              <a:t>2026/6/3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D3D5693-9E37-4245-8102-2C3658E6E752}" type="slidenum">
              <a:rPr kumimoji="1" lang="ja-JP" altLang="en-US" smtClean="0"/>
              <a:t>‹#›</a:t>
            </a:fld>
            <a:endParaRPr kumimoji="1" lang="ja-JP" altLang="en-US"/>
          </a:p>
        </p:txBody>
      </p:sp>
    </p:spTree>
    <p:extLst>
      <p:ext uri="{BB962C8B-B14F-4D97-AF65-F5344CB8AC3E}">
        <p14:creationId xmlns:p14="http://schemas.microsoft.com/office/powerpoint/2010/main" val="13778769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D63ECCF-799F-4BEA-9A0E-9BAFD242F47E}" type="datetimeFigureOut">
              <a:rPr kumimoji="1" lang="ja-JP" altLang="en-US" smtClean="0"/>
              <a:t>2026/6/3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D3D5693-9E37-4245-8102-2C3658E6E752}" type="slidenum">
              <a:rPr kumimoji="1" lang="ja-JP" altLang="en-US" smtClean="0"/>
              <a:t>‹#›</a:t>
            </a:fld>
            <a:endParaRPr kumimoji="1" lang="ja-JP" altLang="en-US"/>
          </a:p>
        </p:txBody>
      </p:sp>
    </p:spTree>
    <p:extLst>
      <p:ext uri="{BB962C8B-B14F-4D97-AF65-F5344CB8AC3E}">
        <p14:creationId xmlns:p14="http://schemas.microsoft.com/office/powerpoint/2010/main" val="2500245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D63ECCF-799F-4BEA-9A0E-9BAFD242F47E}" type="datetimeFigureOut">
              <a:rPr kumimoji="1" lang="ja-JP" altLang="en-US" smtClean="0"/>
              <a:t>2026/6/3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D3D5693-9E37-4245-8102-2C3658E6E752}" type="slidenum">
              <a:rPr kumimoji="1" lang="ja-JP" altLang="en-US" smtClean="0"/>
              <a:t>‹#›</a:t>
            </a:fld>
            <a:endParaRPr kumimoji="1" lang="ja-JP" altLang="en-US"/>
          </a:p>
        </p:txBody>
      </p:sp>
    </p:spTree>
    <p:extLst>
      <p:ext uri="{BB962C8B-B14F-4D97-AF65-F5344CB8AC3E}">
        <p14:creationId xmlns:p14="http://schemas.microsoft.com/office/powerpoint/2010/main" val="39487702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D63ECCF-799F-4BEA-9A0E-9BAFD242F47E}" type="datetimeFigureOut">
              <a:rPr kumimoji="1" lang="ja-JP" altLang="en-US" smtClean="0"/>
              <a:t>2026/6/3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D3D5693-9E37-4245-8102-2C3658E6E752}" type="slidenum">
              <a:rPr kumimoji="1" lang="ja-JP" altLang="en-US" smtClean="0"/>
              <a:t>‹#›</a:t>
            </a:fld>
            <a:endParaRPr kumimoji="1" lang="ja-JP" altLang="en-US"/>
          </a:p>
        </p:txBody>
      </p:sp>
    </p:spTree>
    <p:extLst>
      <p:ext uri="{BB962C8B-B14F-4D97-AF65-F5344CB8AC3E}">
        <p14:creationId xmlns:p14="http://schemas.microsoft.com/office/powerpoint/2010/main" val="1521216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D63ECCF-799F-4BEA-9A0E-9BAFD242F47E}" type="datetimeFigureOut">
              <a:rPr kumimoji="1" lang="ja-JP" altLang="en-US" smtClean="0"/>
              <a:t>2026/6/3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D3D5693-9E37-4245-8102-2C3658E6E752}" type="slidenum">
              <a:rPr kumimoji="1" lang="ja-JP" altLang="en-US" smtClean="0"/>
              <a:t>‹#›</a:t>
            </a:fld>
            <a:endParaRPr kumimoji="1" lang="ja-JP" altLang="en-US"/>
          </a:p>
        </p:txBody>
      </p:sp>
    </p:spTree>
    <p:extLst>
      <p:ext uri="{BB962C8B-B14F-4D97-AF65-F5344CB8AC3E}">
        <p14:creationId xmlns:p14="http://schemas.microsoft.com/office/powerpoint/2010/main" val="36957710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D63ECCF-799F-4BEA-9A0E-9BAFD242F47E}" type="datetimeFigureOut">
              <a:rPr kumimoji="1" lang="ja-JP" altLang="en-US" smtClean="0"/>
              <a:t>2026/6/3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D3D5693-9E37-4245-8102-2C3658E6E752}" type="slidenum">
              <a:rPr kumimoji="1" lang="ja-JP" altLang="en-US" smtClean="0"/>
              <a:t>‹#›</a:t>
            </a:fld>
            <a:endParaRPr kumimoji="1" lang="ja-JP" altLang="en-US"/>
          </a:p>
        </p:txBody>
      </p:sp>
    </p:spTree>
    <p:extLst>
      <p:ext uri="{BB962C8B-B14F-4D97-AF65-F5344CB8AC3E}">
        <p14:creationId xmlns:p14="http://schemas.microsoft.com/office/powerpoint/2010/main" val="2775215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D63ECCF-799F-4BEA-9A0E-9BAFD242F47E}" type="datetimeFigureOut">
              <a:rPr kumimoji="1" lang="ja-JP" altLang="en-US" smtClean="0"/>
              <a:t>2026/6/3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D3D5693-9E37-4245-8102-2C3658E6E752}" type="slidenum">
              <a:rPr kumimoji="1" lang="ja-JP" altLang="en-US" smtClean="0"/>
              <a:t>‹#›</a:t>
            </a:fld>
            <a:endParaRPr kumimoji="1" lang="ja-JP" altLang="en-US"/>
          </a:p>
        </p:txBody>
      </p:sp>
    </p:spTree>
    <p:extLst>
      <p:ext uri="{BB962C8B-B14F-4D97-AF65-F5344CB8AC3E}">
        <p14:creationId xmlns:p14="http://schemas.microsoft.com/office/powerpoint/2010/main" val="3840336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D63ECCF-799F-4BEA-9A0E-9BAFD242F47E}" type="datetimeFigureOut">
              <a:rPr kumimoji="1" lang="ja-JP" altLang="en-US" smtClean="0"/>
              <a:t>2026/6/3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D3D5693-9E37-4245-8102-2C3658E6E752}" type="slidenum">
              <a:rPr kumimoji="1" lang="ja-JP" altLang="en-US" smtClean="0"/>
              <a:t>‹#›</a:t>
            </a:fld>
            <a:endParaRPr kumimoji="1" lang="ja-JP" altLang="en-US"/>
          </a:p>
        </p:txBody>
      </p:sp>
    </p:spTree>
    <p:extLst>
      <p:ext uri="{BB962C8B-B14F-4D97-AF65-F5344CB8AC3E}">
        <p14:creationId xmlns:p14="http://schemas.microsoft.com/office/powerpoint/2010/main" val="3458420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63ECCF-799F-4BEA-9A0E-9BAFD242F47E}" type="datetimeFigureOut">
              <a:rPr kumimoji="1" lang="ja-JP" altLang="en-US" smtClean="0"/>
              <a:t>2026/6/3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D3D5693-9E37-4245-8102-2C3658E6E752}" type="slidenum">
              <a:rPr kumimoji="1" lang="ja-JP" altLang="en-US" smtClean="0"/>
              <a:t>‹#›</a:t>
            </a:fld>
            <a:endParaRPr kumimoji="1" lang="ja-JP" altLang="en-US"/>
          </a:p>
        </p:txBody>
      </p:sp>
    </p:spTree>
    <p:extLst>
      <p:ext uri="{BB962C8B-B14F-4D97-AF65-F5344CB8AC3E}">
        <p14:creationId xmlns:p14="http://schemas.microsoft.com/office/powerpoint/2010/main" val="31149794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D63ECCF-799F-4BEA-9A0E-9BAFD242F47E}" type="datetimeFigureOut">
              <a:rPr kumimoji="1" lang="ja-JP" altLang="en-US" smtClean="0"/>
              <a:t>2026/6/3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D3D5693-9E37-4245-8102-2C3658E6E752}" type="slidenum">
              <a:rPr kumimoji="1" lang="ja-JP" altLang="en-US" smtClean="0"/>
              <a:t>‹#›</a:t>
            </a:fld>
            <a:endParaRPr kumimoji="1" lang="ja-JP" altLang="en-US"/>
          </a:p>
        </p:txBody>
      </p:sp>
    </p:spTree>
    <p:extLst>
      <p:ext uri="{BB962C8B-B14F-4D97-AF65-F5344CB8AC3E}">
        <p14:creationId xmlns:p14="http://schemas.microsoft.com/office/powerpoint/2010/main" val="11075359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D63ECCF-799F-4BEA-9A0E-9BAFD242F47E}" type="datetimeFigureOut">
              <a:rPr kumimoji="1" lang="ja-JP" altLang="en-US" smtClean="0"/>
              <a:t>2026/6/3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D3D5693-9E37-4245-8102-2C3658E6E752}" type="slidenum">
              <a:rPr kumimoji="1" lang="ja-JP" altLang="en-US" smtClean="0"/>
              <a:t>‹#›</a:t>
            </a:fld>
            <a:endParaRPr kumimoji="1" lang="ja-JP" altLang="en-US"/>
          </a:p>
        </p:txBody>
      </p:sp>
    </p:spTree>
    <p:extLst>
      <p:ext uri="{BB962C8B-B14F-4D97-AF65-F5344CB8AC3E}">
        <p14:creationId xmlns:p14="http://schemas.microsoft.com/office/powerpoint/2010/main" val="568973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63ECCF-799F-4BEA-9A0E-9BAFD242F47E}" type="datetimeFigureOut">
              <a:rPr kumimoji="1" lang="ja-JP" altLang="en-US" smtClean="0"/>
              <a:t>2026/6/3</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3D5693-9E37-4245-8102-2C3658E6E752}" type="slidenum">
              <a:rPr kumimoji="1" lang="ja-JP" altLang="en-US" smtClean="0"/>
              <a:t>‹#›</a:t>
            </a:fld>
            <a:endParaRPr kumimoji="1" lang="ja-JP" altLang="en-US"/>
          </a:p>
        </p:txBody>
      </p:sp>
    </p:spTree>
    <p:extLst>
      <p:ext uri="{BB962C8B-B14F-4D97-AF65-F5344CB8AC3E}">
        <p14:creationId xmlns:p14="http://schemas.microsoft.com/office/powerpoint/2010/main" val="18280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D3F1936-A433-40A7-B1F8-0E89A6699D06}"/>
              </a:ext>
            </a:extLst>
          </p:cNvPr>
          <p:cNvSpPr>
            <a:spLocks noGrp="1"/>
          </p:cNvSpPr>
          <p:nvPr>
            <p:ph type="ctrTitle"/>
          </p:nvPr>
        </p:nvSpPr>
        <p:spPr>
          <a:xfrm>
            <a:off x="678050" y="1321724"/>
            <a:ext cx="8043039" cy="2674620"/>
          </a:xfrm>
        </p:spPr>
        <p:txBody>
          <a:bodyPr>
            <a:normAutofit/>
          </a:bodyPr>
          <a:lstStyle/>
          <a:p>
            <a:r>
              <a:rPr lang="ja-JP" altLang="en-US" sz="7200" dirty="0">
                <a:latin typeface="Meiryo UI" panose="020B0604030504040204" pitchFamily="50" charset="-128"/>
                <a:ea typeface="Meiryo UI" panose="020B0604030504040204" pitchFamily="50" charset="-128"/>
              </a:rPr>
              <a:t>ピッチテンプレート</a:t>
            </a:r>
          </a:p>
        </p:txBody>
      </p:sp>
      <p:sp>
        <p:nvSpPr>
          <p:cNvPr id="4" name="正方形/長方形 3">
            <a:extLst>
              <a:ext uri="{FF2B5EF4-FFF2-40B4-BE49-F238E27FC236}">
                <a16:creationId xmlns:a16="http://schemas.microsoft.com/office/drawing/2014/main" id="{7A38367E-728E-4B3E-8ECF-5E5C654E2C49}"/>
              </a:ext>
            </a:extLst>
          </p:cNvPr>
          <p:cNvSpPr/>
          <p:nvPr/>
        </p:nvSpPr>
        <p:spPr>
          <a:xfrm>
            <a:off x="308028" y="1031608"/>
            <a:ext cx="1766808" cy="40682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350" b="1" dirty="0">
                <a:solidFill>
                  <a:schemeClr val="tx1"/>
                </a:solidFill>
              </a:rPr>
              <a:t>申請様式８－２</a:t>
            </a:r>
            <a:endParaRPr kumimoji="1" lang="en-US" altLang="ja-JP" sz="1350" b="1" dirty="0">
              <a:solidFill>
                <a:schemeClr val="tx1"/>
              </a:solidFill>
            </a:endParaRPr>
          </a:p>
        </p:txBody>
      </p:sp>
      <p:sp>
        <p:nvSpPr>
          <p:cNvPr id="5" name="テキスト ボックス 4">
            <a:extLst>
              <a:ext uri="{FF2B5EF4-FFF2-40B4-BE49-F238E27FC236}">
                <a16:creationId xmlns:a16="http://schemas.microsoft.com/office/drawing/2014/main" id="{8A9791C4-4D70-449D-F4AB-A38FD26BA7E6}"/>
              </a:ext>
            </a:extLst>
          </p:cNvPr>
          <p:cNvSpPr txBox="1">
            <a:spLocks noChangeArrowheads="1"/>
          </p:cNvSpPr>
          <p:nvPr/>
        </p:nvSpPr>
        <p:spPr bwMode="auto">
          <a:xfrm>
            <a:off x="11340" y="-11067"/>
            <a:ext cx="9036497" cy="499543"/>
          </a:xfrm>
          <a:prstGeom prst="rect">
            <a:avLst/>
          </a:prstGeom>
          <a:noFill/>
          <a:ln w="9525">
            <a:noFill/>
            <a:miter lim="800000"/>
            <a:headEnd/>
            <a:tailEnd/>
          </a:ln>
        </p:spPr>
        <p:txBody>
          <a:bodyPr wrap="square"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「広島大学 学生発スタートアップ創出チャレンジ」ヒアリング資料</a:t>
            </a:r>
            <a:endParaRPr kumimoji="1" lang="en-US" altLang="ja-JP"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424897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D7AEDF3-7ED4-4CC3-8636-196A58F12832}"/>
              </a:ext>
            </a:extLst>
          </p:cNvPr>
          <p:cNvSpPr>
            <a:spLocks noGrp="1"/>
          </p:cNvSpPr>
          <p:nvPr>
            <p:ph type="title"/>
          </p:nvPr>
        </p:nvSpPr>
        <p:spPr>
          <a:xfrm>
            <a:off x="551935" y="263526"/>
            <a:ext cx="7886700" cy="1325563"/>
          </a:xfrm>
        </p:spPr>
        <p:txBody>
          <a:bodyPr/>
          <a:lstStyle/>
          <a:p>
            <a:r>
              <a:rPr lang="en-US" altLang="ja-JP" b="1" dirty="0">
                <a:latin typeface="Meiryo UI" panose="020B0604030504040204" pitchFamily="50" charset="-128"/>
                <a:ea typeface="Meiryo UI" panose="020B0604030504040204" pitchFamily="50" charset="-128"/>
              </a:rPr>
              <a:t>Business Model</a:t>
            </a:r>
            <a:br>
              <a:rPr lang="en-US" altLang="ja-JP" b="1" dirty="0">
                <a:latin typeface="Meiryo UI" panose="020B0604030504040204" pitchFamily="50" charset="-128"/>
                <a:ea typeface="Meiryo UI" panose="020B0604030504040204" pitchFamily="50" charset="-128"/>
              </a:rPr>
            </a:br>
            <a:r>
              <a:rPr lang="en-US" altLang="ja-JP" b="1" dirty="0">
                <a:latin typeface="Meiryo UI" panose="020B0604030504040204" pitchFamily="50" charset="-128"/>
                <a:ea typeface="Meiryo UI" panose="020B0604030504040204" pitchFamily="50" charset="-128"/>
              </a:rPr>
              <a:t>- How to make money</a:t>
            </a:r>
            <a:endParaRPr kumimoji="1" lang="ja-JP" altLang="en-US" b="1" dirty="0">
              <a:latin typeface="Meiryo UI" panose="020B0604030504040204" pitchFamily="50" charset="-128"/>
              <a:ea typeface="Meiryo UI" panose="020B0604030504040204" pitchFamily="50" charset="-128"/>
            </a:endParaRPr>
          </a:p>
        </p:txBody>
      </p:sp>
      <p:sp>
        <p:nvSpPr>
          <p:cNvPr id="3" name="コンテンツ プレースホルダー 2">
            <a:extLst>
              <a:ext uri="{FF2B5EF4-FFF2-40B4-BE49-F238E27FC236}">
                <a16:creationId xmlns:a16="http://schemas.microsoft.com/office/drawing/2014/main" id="{9E0697A3-087B-4DD1-A704-AEBC8C9C8C12}"/>
              </a:ext>
            </a:extLst>
          </p:cNvPr>
          <p:cNvSpPr>
            <a:spLocks noGrp="1"/>
          </p:cNvSpPr>
          <p:nvPr>
            <p:ph idx="1"/>
          </p:nvPr>
        </p:nvSpPr>
        <p:spPr/>
        <p:txBody>
          <a:bodyPr>
            <a:normAutofit fontScale="70000" lnSpcReduction="20000"/>
          </a:bodyPr>
          <a:lstStyle/>
          <a:p>
            <a:pPr marL="0" indent="0">
              <a:lnSpc>
                <a:spcPct val="120000"/>
              </a:lnSpc>
              <a:buNone/>
            </a:pPr>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以下、作成の際に消してください</a:t>
            </a:r>
            <a:r>
              <a:rPr lang="en-US" altLang="ja-JP" dirty="0">
                <a:latin typeface="Meiryo UI" panose="020B0604030504040204" pitchFamily="50" charset="-128"/>
                <a:ea typeface="Meiryo UI" panose="020B0604030504040204" pitchFamily="50" charset="-128"/>
              </a:rPr>
              <a:t>―</a:t>
            </a:r>
          </a:p>
          <a:p>
            <a:pPr marL="0" indent="0">
              <a:lnSpc>
                <a:spcPct val="120000"/>
              </a:lnSpc>
              <a:buNone/>
            </a:pPr>
            <a:endParaRPr lang="en-US" altLang="ja-JP" dirty="0">
              <a:latin typeface="Meiryo UI" panose="020B0604030504040204" pitchFamily="50" charset="-128"/>
              <a:ea typeface="Meiryo UI" panose="020B0604030504040204" pitchFamily="50" charset="-128"/>
            </a:endParaRPr>
          </a:p>
          <a:p>
            <a:pPr>
              <a:lnSpc>
                <a:spcPct val="120000"/>
              </a:lnSpc>
            </a:pPr>
            <a:r>
              <a:rPr lang="ja-JP" altLang="en-US" dirty="0">
                <a:latin typeface="Meiryo UI" panose="020B0604030504040204" pitchFamily="50" charset="-128"/>
                <a:ea typeface="Meiryo UI" panose="020B0604030504040204" pitchFamily="50" charset="-128"/>
              </a:rPr>
              <a:t>この項目では</a:t>
            </a:r>
            <a:r>
              <a:rPr lang="ja-JP" altLang="en-US" dirty="0">
                <a:solidFill>
                  <a:srgbClr val="FFC000"/>
                </a:solidFill>
                <a:latin typeface="Meiryo UI" panose="020B0604030504040204" pitchFamily="50" charset="-128"/>
                <a:ea typeface="Meiryo UI" panose="020B0604030504040204" pitchFamily="50" charset="-128"/>
              </a:rPr>
              <a:t>どうやってお金を稼ぐか</a:t>
            </a:r>
            <a:r>
              <a:rPr lang="ja-JP" altLang="en-US" dirty="0">
                <a:latin typeface="Meiryo UI" panose="020B0604030504040204" pitchFamily="50" charset="-128"/>
                <a:ea typeface="Meiryo UI" panose="020B0604030504040204" pitchFamily="50" charset="-128"/>
              </a:rPr>
              <a:t>を説明して下さい。</a:t>
            </a:r>
            <a:br>
              <a:rPr lang="en-US" altLang="ja-JP" dirty="0">
                <a:latin typeface="Meiryo UI" panose="020B0604030504040204" pitchFamily="50" charset="-128"/>
                <a:ea typeface="Meiryo UI" panose="020B0604030504040204" pitchFamily="50" charset="-128"/>
              </a:rPr>
            </a:br>
            <a:r>
              <a:rPr lang="ja-JP" altLang="en-US" dirty="0">
                <a:latin typeface="Meiryo UI" panose="020B0604030504040204" pitchFamily="50" charset="-128"/>
                <a:ea typeface="Meiryo UI" panose="020B0604030504040204" pitchFamily="50" charset="-128"/>
              </a:rPr>
              <a:t>広告なのか、手数料なのか、コンテンツ課金なのか、等々</a:t>
            </a:r>
            <a:br>
              <a:rPr lang="en-US" altLang="ja-JP" dirty="0">
                <a:latin typeface="Meiryo UI" panose="020B0604030504040204" pitchFamily="50" charset="-128"/>
                <a:ea typeface="Meiryo UI" panose="020B0604030504040204" pitchFamily="50" charset="-128"/>
              </a:rPr>
            </a:br>
            <a:r>
              <a:rPr lang="ja-JP" altLang="en-US" dirty="0">
                <a:latin typeface="Meiryo UI" panose="020B0604030504040204" pitchFamily="50" charset="-128"/>
                <a:ea typeface="Meiryo UI" panose="020B0604030504040204" pitchFamily="50" charset="-128"/>
              </a:rPr>
              <a:t>ここは</a:t>
            </a:r>
            <a:r>
              <a:rPr lang="ja-JP" altLang="en-US" dirty="0">
                <a:solidFill>
                  <a:srgbClr val="FF0000"/>
                </a:solidFill>
                <a:latin typeface="Meiryo UI" panose="020B0604030504040204" pitchFamily="50" charset="-128"/>
                <a:ea typeface="Meiryo UI" panose="020B0604030504040204" pitchFamily="50" charset="-128"/>
              </a:rPr>
              <a:t>一言だけで大丈夫</a:t>
            </a:r>
            <a:r>
              <a:rPr lang="ja-JP" altLang="en-US" dirty="0">
                <a:latin typeface="Meiryo UI" panose="020B0604030504040204" pitchFamily="50" charset="-128"/>
                <a:ea typeface="Meiryo UI" panose="020B0604030504040204" pitchFamily="50" charset="-128"/>
              </a:rPr>
              <a:t>です。</a:t>
            </a:r>
          </a:p>
          <a:p>
            <a:pPr>
              <a:lnSpc>
                <a:spcPct val="120000"/>
              </a:lnSpc>
            </a:pPr>
            <a:r>
              <a:rPr lang="ja-JP" altLang="en-US" dirty="0">
                <a:latin typeface="Meiryo UI" panose="020B0604030504040204" pitchFamily="50" charset="-128"/>
                <a:ea typeface="Meiryo UI" panose="020B0604030504040204" pitchFamily="50" charset="-128"/>
              </a:rPr>
              <a:t>多くの場合、ビジネスモデルは後から検証をかけるものです。</a:t>
            </a:r>
            <a:endParaRPr lang="en-US" altLang="ja-JP" dirty="0">
              <a:latin typeface="Meiryo UI" panose="020B0604030504040204" pitchFamily="50" charset="-128"/>
              <a:ea typeface="Meiryo UI" panose="020B0604030504040204" pitchFamily="50" charset="-128"/>
            </a:endParaRPr>
          </a:p>
          <a:p>
            <a:pPr>
              <a:lnSpc>
                <a:spcPct val="120000"/>
              </a:lnSpc>
            </a:pPr>
            <a:r>
              <a:rPr lang="ja-JP" altLang="en-US" dirty="0">
                <a:latin typeface="Meiryo UI" panose="020B0604030504040204" pitchFamily="50" charset="-128"/>
                <a:ea typeface="Meiryo UI" panose="020B0604030504040204" pitchFamily="50" charset="-128"/>
              </a:rPr>
              <a:t>現時点で複雑な図などを描く必要はありません。</a:t>
            </a:r>
          </a:p>
          <a:p>
            <a:pPr>
              <a:lnSpc>
                <a:spcPct val="120000"/>
              </a:lnSpc>
            </a:pPr>
            <a:r>
              <a:rPr lang="ja-JP" altLang="en-US" dirty="0">
                <a:latin typeface="Meiryo UI" panose="020B0604030504040204" pitchFamily="50" charset="-128"/>
                <a:ea typeface="Meiryo UI" panose="020B0604030504040204" pitchFamily="50" charset="-128"/>
              </a:rPr>
              <a:t>ただし、「広告もできて、グッズ販売もできて、コンテンツ課金もできて</a:t>
            </a:r>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」と</a:t>
            </a:r>
            <a:br>
              <a:rPr lang="en-US" altLang="ja-JP" dirty="0">
                <a:latin typeface="Meiryo UI" panose="020B0604030504040204" pitchFamily="50" charset="-128"/>
                <a:ea typeface="Meiryo UI" panose="020B0604030504040204" pitchFamily="50" charset="-128"/>
              </a:rPr>
            </a:br>
            <a:r>
              <a:rPr lang="ja-JP" altLang="en-US" dirty="0">
                <a:solidFill>
                  <a:srgbClr val="FF0000"/>
                </a:solidFill>
                <a:latin typeface="Meiryo UI" panose="020B0604030504040204" pitchFamily="50" charset="-128"/>
                <a:ea typeface="Meiryo UI" panose="020B0604030504040204" pitchFamily="50" charset="-128"/>
              </a:rPr>
              <a:t>複数の可能性を示すのはよくありません</a:t>
            </a:r>
            <a:r>
              <a:rPr lang="ja-JP" altLang="en-US" dirty="0">
                <a:latin typeface="Meiryo UI" panose="020B0604030504040204" pitchFamily="50" charset="-128"/>
                <a:ea typeface="Meiryo UI" panose="020B0604030504040204" pitchFamily="50" charset="-128"/>
              </a:rPr>
              <a:t>。</a:t>
            </a:r>
            <a:endParaRPr lang="en-US" altLang="ja-JP" dirty="0">
              <a:latin typeface="Meiryo UI" panose="020B0604030504040204" pitchFamily="50" charset="-128"/>
              <a:ea typeface="Meiryo UI" panose="020B0604030504040204" pitchFamily="50" charset="-128"/>
            </a:endParaRPr>
          </a:p>
          <a:p>
            <a:pPr>
              <a:lnSpc>
                <a:spcPct val="120000"/>
              </a:lnSpc>
            </a:pPr>
            <a:r>
              <a:rPr lang="ja-JP" altLang="en-US" dirty="0">
                <a:latin typeface="Meiryo UI" panose="020B0604030504040204" pitchFamily="50" charset="-128"/>
                <a:ea typeface="Meiryo UI" panose="020B0604030504040204" pitchFamily="50" charset="-128"/>
              </a:rPr>
              <a:t>実際に可能性があっても、ピッチで伝えるのはシンプルな</a:t>
            </a:r>
            <a:br>
              <a:rPr lang="en-US" altLang="ja-JP" dirty="0">
                <a:latin typeface="Meiryo UI" panose="020B0604030504040204" pitchFamily="50" charset="-128"/>
                <a:ea typeface="Meiryo UI" panose="020B0604030504040204" pitchFamily="50" charset="-128"/>
              </a:rPr>
            </a:br>
            <a:r>
              <a:rPr lang="ja-JP" altLang="en-US" dirty="0">
                <a:latin typeface="Meiryo UI" panose="020B0604030504040204" pitchFamily="50" charset="-128"/>
                <a:ea typeface="Meiryo UI" panose="020B0604030504040204" pitchFamily="50" charset="-128"/>
              </a:rPr>
              <a:t>ビジネスモデルを心がけて下さい。</a:t>
            </a:r>
            <a:endParaRPr lang="en-US" altLang="ja-JP"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0644896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E69D37A-6D09-4995-8997-0BA89005D3EB}"/>
              </a:ext>
            </a:extLst>
          </p:cNvPr>
          <p:cNvSpPr>
            <a:spLocks noGrp="1"/>
          </p:cNvSpPr>
          <p:nvPr>
            <p:ph type="title"/>
          </p:nvPr>
        </p:nvSpPr>
        <p:spPr/>
        <p:txBody>
          <a:bodyPr/>
          <a:lstStyle/>
          <a:p>
            <a:r>
              <a:rPr lang="en-US" altLang="ja-JP" b="1" dirty="0">
                <a:latin typeface="Meiryo UI" panose="020B0604030504040204" pitchFamily="50" charset="-128"/>
                <a:ea typeface="Meiryo UI" panose="020B0604030504040204" pitchFamily="50" charset="-128"/>
              </a:rPr>
              <a:t>Closing Remarks </a:t>
            </a:r>
            <a:endParaRPr kumimoji="1" lang="ja-JP" altLang="en-US" b="1" dirty="0">
              <a:latin typeface="Meiryo UI" panose="020B0604030504040204" pitchFamily="50" charset="-128"/>
              <a:ea typeface="Meiryo UI" panose="020B0604030504040204" pitchFamily="50" charset="-128"/>
            </a:endParaRPr>
          </a:p>
        </p:txBody>
      </p:sp>
      <p:sp>
        <p:nvSpPr>
          <p:cNvPr id="3" name="コンテンツ プレースホルダー 2">
            <a:extLst>
              <a:ext uri="{FF2B5EF4-FFF2-40B4-BE49-F238E27FC236}">
                <a16:creationId xmlns:a16="http://schemas.microsoft.com/office/drawing/2014/main" id="{319B3875-D645-469B-B4B9-B9D82B0DA5CE}"/>
              </a:ext>
            </a:extLst>
          </p:cNvPr>
          <p:cNvSpPr>
            <a:spLocks noGrp="1"/>
          </p:cNvSpPr>
          <p:nvPr>
            <p:ph idx="1"/>
          </p:nvPr>
        </p:nvSpPr>
        <p:spPr>
          <a:xfrm>
            <a:off x="822960" y="1690689"/>
            <a:ext cx="7543800" cy="4658497"/>
          </a:xfrm>
        </p:spPr>
        <p:txBody>
          <a:bodyPr>
            <a:normAutofit fontScale="85000" lnSpcReduction="10000"/>
          </a:bodyPr>
          <a:lstStyle/>
          <a:p>
            <a:pPr marL="0" indent="0">
              <a:lnSpc>
                <a:spcPct val="120000"/>
              </a:lnSpc>
              <a:buNone/>
            </a:pPr>
            <a:r>
              <a:rPr lang="en-US" altLang="ja-JP" sz="2000" dirty="0">
                <a:latin typeface="Meiryo UI" panose="020B0604030504040204" pitchFamily="50" charset="-128"/>
                <a:ea typeface="Meiryo UI" panose="020B0604030504040204" pitchFamily="50" charset="-128"/>
              </a:rPr>
              <a:t>―</a:t>
            </a:r>
            <a:r>
              <a:rPr lang="ja-JP" altLang="en-US" sz="2000" dirty="0">
                <a:latin typeface="Meiryo UI" panose="020B0604030504040204" pitchFamily="50" charset="-128"/>
                <a:ea typeface="Meiryo UI" panose="020B0604030504040204" pitchFamily="50" charset="-128"/>
              </a:rPr>
              <a:t>以下、作成の際に消してください</a:t>
            </a:r>
            <a:r>
              <a:rPr lang="en-US" altLang="ja-JP" sz="2000" dirty="0">
                <a:latin typeface="Meiryo UI" panose="020B0604030504040204" pitchFamily="50" charset="-128"/>
                <a:ea typeface="Meiryo UI" panose="020B0604030504040204" pitchFamily="50" charset="-128"/>
              </a:rPr>
              <a:t>―</a:t>
            </a:r>
          </a:p>
          <a:p>
            <a:pPr marL="0" indent="0">
              <a:lnSpc>
                <a:spcPct val="120000"/>
              </a:lnSpc>
              <a:buNone/>
            </a:pPr>
            <a:endParaRPr lang="en-US" altLang="ja-JP" sz="2000" dirty="0">
              <a:latin typeface="Meiryo UI" panose="020B0604030504040204" pitchFamily="50" charset="-128"/>
              <a:ea typeface="Meiryo UI" panose="020B0604030504040204" pitchFamily="50" charset="-128"/>
            </a:endParaRPr>
          </a:p>
          <a:p>
            <a:pPr>
              <a:lnSpc>
                <a:spcPct val="120000"/>
              </a:lnSpc>
            </a:pPr>
            <a:r>
              <a:rPr lang="ja-JP" altLang="en-US" sz="2000" dirty="0">
                <a:latin typeface="Meiryo UI" panose="020B0604030504040204" pitchFamily="50" charset="-128"/>
                <a:ea typeface="Meiryo UI" panose="020B0604030504040204" pitchFamily="50" charset="-128"/>
              </a:rPr>
              <a:t>ピッチをするのは主に</a:t>
            </a:r>
            <a:r>
              <a:rPr lang="ja-JP" altLang="en-US" sz="2000" dirty="0">
                <a:solidFill>
                  <a:srgbClr val="FF0000"/>
                </a:solidFill>
                <a:latin typeface="Meiryo UI" panose="020B0604030504040204" pitchFamily="50" charset="-128"/>
                <a:ea typeface="Meiryo UI" panose="020B0604030504040204" pitchFamily="50" charset="-128"/>
              </a:rPr>
              <a:t>聞き手に「行動してもらう」ことが目的</a:t>
            </a:r>
            <a:r>
              <a:rPr lang="ja-JP" altLang="en-US" sz="2000" dirty="0">
                <a:latin typeface="Meiryo UI" panose="020B0604030504040204" pitchFamily="50" charset="-128"/>
                <a:ea typeface="Meiryo UI" panose="020B0604030504040204" pitchFamily="50" charset="-128"/>
              </a:rPr>
              <a:t>です。</a:t>
            </a:r>
            <a:endParaRPr lang="en-US" altLang="ja-JP" sz="2000" dirty="0">
              <a:latin typeface="Meiryo UI" panose="020B0604030504040204" pitchFamily="50" charset="-128"/>
              <a:ea typeface="Meiryo UI" panose="020B0604030504040204" pitchFamily="50" charset="-128"/>
            </a:endParaRPr>
          </a:p>
          <a:p>
            <a:pPr>
              <a:lnSpc>
                <a:spcPct val="120000"/>
              </a:lnSpc>
            </a:pPr>
            <a:r>
              <a:rPr lang="ja-JP" altLang="en-US" sz="2000" dirty="0">
                <a:latin typeface="Meiryo UI" panose="020B0604030504040204" pitchFamily="50" charset="-128"/>
                <a:ea typeface="Meiryo UI" panose="020B0604030504040204" pitchFamily="50" charset="-128"/>
              </a:rPr>
              <a:t>この項目では</a:t>
            </a:r>
            <a:r>
              <a:rPr lang="ja-JP" altLang="en-US" sz="2000" dirty="0">
                <a:solidFill>
                  <a:srgbClr val="FF0000"/>
                </a:solidFill>
                <a:latin typeface="Meiryo UI" panose="020B0604030504040204" pitchFamily="50" charset="-128"/>
                <a:ea typeface="Meiryo UI" panose="020B0604030504040204" pitchFamily="50" charset="-128"/>
              </a:rPr>
              <a:t>最後の締めの言葉</a:t>
            </a:r>
            <a:r>
              <a:rPr lang="ja-JP" altLang="en-US" sz="2000" dirty="0">
                <a:latin typeface="Meiryo UI" panose="020B0604030504040204" pitchFamily="50" charset="-128"/>
                <a:ea typeface="Meiryo UI" panose="020B0604030504040204" pitchFamily="50" charset="-128"/>
              </a:rPr>
              <a:t>となります。</a:t>
            </a:r>
            <a:endParaRPr lang="en-US" altLang="ja-JP" sz="2000" dirty="0">
              <a:latin typeface="Meiryo UI" panose="020B0604030504040204" pitchFamily="50" charset="-128"/>
              <a:ea typeface="Meiryo UI" panose="020B0604030504040204" pitchFamily="50" charset="-128"/>
            </a:endParaRPr>
          </a:p>
          <a:p>
            <a:pPr>
              <a:lnSpc>
                <a:spcPct val="120000"/>
              </a:lnSpc>
            </a:pPr>
            <a:r>
              <a:rPr lang="ja-JP" altLang="en-US" sz="2000" dirty="0">
                <a:latin typeface="Meiryo UI" panose="020B0604030504040204" pitchFamily="50" charset="-128"/>
                <a:ea typeface="Meiryo UI" panose="020B0604030504040204" pitchFamily="50" charset="-128"/>
              </a:rPr>
              <a:t>研究発表や成果発表のように「知ってもらう」だけで終わることが目的ではありません。</a:t>
            </a:r>
          </a:p>
          <a:p>
            <a:pPr>
              <a:lnSpc>
                <a:spcPct val="120000"/>
              </a:lnSpc>
            </a:pPr>
            <a:r>
              <a:rPr lang="ja-JP" altLang="en-US" sz="2000" dirty="0">
                <a:latin typeface="Meiryo UI" panose="020B0604030504040204" pitchFamily="50" charset="-128"/>
                <a:ea typeface="Meiryo UI" panose="020B0604030504040204" pitchFamily="50" charset="-128"/>
              </a:rPr>
              <a:t>今回の場合でいえば、審査員に</a:t>
            </a:r>
            <a:r>
              <a:rPr lang="ja-JP" altLang="en-US" sz="2000" dirty="0">
                <a:solidFill>
                  <a:srgbClr val="FF0000"/>
                </a:solidFill>
                <a:latin typeface="Meiryo UI" panose="020B0604030504040204" pitchFamily="50" charset="-128"/>
                <a:ea typeface="Meiryo UI" panose="020B0604030504040204" pitchFamily="50" charset="-128"/>
              </a:rPr>
              <a:t>「スタチャレに採択したい」と思わせること</a:t>
            </a:r>
            <a:r>
              <a:rPr lang="ja-JP" altLang="en-US" sz="2000" dirty="0">
                <a:latin typeface="Meiryo UI" panose="020B0604030504040204" pitchFamily="50" charset="-128"/>
                <a:ea typeface="Meiryo UI" panose="020B0604030504040204" pitchFamily="50" charset="-128"/>
              </a:rPr>
              <a:t>が</a:t>
            </a:r>
            <a:br>
              <a:rPr lang="en-US" altLang="ja-JP" sz="2000" dirty="0">
                <a:latin typeface="Meiryo UI" panose="020B0604030504040204" pitchFamily="50" charset="-128"/>
                <a:ea typeface="Meiryo UI" panose="020B0604030504040204" pitchFamily="50" charset="-128"/>
              </a:rPr>
            </a:br>
            <a:r>
              <a:rPr lang="ja-JP" altLang="en-US" sz="2000" dirty="0">
                <a:latin typeface="Meiryo UI" panose="020B0604030504040204" pitchFamily="50" charset="-128"/>
                <a:ea typeface="Meiryo UI" panose="020B0604030504040204" pitchFamily="50" charset="-128"/>
              </a:rPr>
              <a:t>一つのゴールです。</a:t>
            </a:r>
            <a:endParaRPr lang="en-US" altLang="ja-JP" sz="2000" dirty="0">
              <a:latin typeface="Meiryo UI" panose="020B0604030504040204" pitchFamily="50" charset="-128"/>
              <a:ea typeface="Meiryo UI" panose="020B0604030504040204" pitchFamily="50" charset="-128"/>
            </a:endParaRPr>
          </a:p>
          <a:p>
            <a:pPr>
              <a:lnSpc>
                <a:spcPct val="120000"/>
              </a:lnSpc>
            </a:pPr>
            <a:r>
              <a:rPr lang="ja-JP" altLang="en-US" sz="2000" dirty="0">
                <a:latin typeface="Meiryo UI" panose="020B0604030504040204" pitchFamily="50" charset="-128"/>
                <a:ea typeface="Meiryo UI" panose="020B0604030504040204" pitchFamily="50" charset="-128"/>
              </a:rPr>
              <a:t>最後の締めの言葉として、以下のように言えると審査員の行動を</a:t>
            </a:r>
            <a:br>
              <a:rPr lang="en-US" altLang="ja-JP" sz="2000" dirty="0">
                <a:latin typeface="Meiryo UI" panose="020B0604030504040204" pitchFamily="50" charset="-128"/>
                <a:ea typeface="Meiryo UI" panose="020B0604030504040204" pitchFamily="50" charset="-128"/>
              </a:rPr>
            </a:br>
            <a:r>
              <a:rPr lang="ja-JP" altLang="en-US" sz="2000" dirty="0">
                <a:latin typeface="Meiryo UI" panose="020B0604030504040204" pitchFamily="50" charset="-128"/>
                <a:ea typeface="Meiryo UI" panose="020B0604030504040204" pitchFamily="50" charset="-128"/>
              </a:rPr>
              <a:t>強く引き起こせると思います。</a:t>
            </a:r>
            <a:endParaRPr lang="en-US" altLang="ja-JP" sz="2100" dirty="0">
              <a:latin typeface="Meiryo UI" panose="020B0604030504040204" pitchFamily="50" charset="-128"/>
              <a:ea typeface="Meiryo UI" panose="020B0604030504040204" pitchFamily="50" charset="-128"/>
            </a:endParaRPr>
          </a:p>
          <a:p>
            <a:pPr lvl="1">
              <a:lnSpc>
                <a:spcPct val="120000"/>
              </a:lnSpc>
              <a:buFont typeface="Wingdings" panose="05000000000000000000" pitchFamily="2" charset="2"/>
              <a:buChar char="ü"/>
            </a:pPr>
            <a:r>
              <a:rPr lang="ja-JP" altLang="en-US" sz="1700" dirty="0">
                <a:latin typeface="Meiryo UI" panose="020B0604030504040204" pitchFamily="50" charset="-128"/>
                <a:ea typeface="Meiryo UI" panose="020B0604030504040204" pitchFamily="50" charset="-128"/>
              </a:rPr>
              <a:t>「採択されたらその資金でプロトタイプ開発を進めます」</a:t>
            </a:r>
            <a:endParaRPr lang="en-US" altLang="ja-JP" sz="1700" dirty="0">
              <a:latin typeface="Meiryo UI" panose="020B0604030504040204" pitchFamily="50" charset="-128"/>
              <a:ea typeface="Meiryo UI" panose="020B0604030504040204" pitchFamily="50" charset="-128"/>
            </a:endParaRPr>
          </a:p>
          <a:p>
            <a:pPr lvl="1">
              <a:lnSpc>
                <a:spcPct val="120000"/>
              </a:lnSpc>
              <a:buFont typeface="Wingdings" panose="05000000000000000000" pitchFamily="2" charset="2"/>
              <a:buChar char="ü"/>
            </a:pPr>
            <a:r>
              <a:rPr lang="ja-JP" altLang="en-US" sz="1700" dirty="0">
                <a:latin typeface="Meiryo UI" panose="020B0604030504040204" pitchFamily="50" charset="-128"/>
                <a:ea typeface="Meiryo UI" panose="020B0604030504040204" pitchFamily="50" charset="-128"/>
              </a:rPr>
              <a:t>「今後このアイデアで起業するつもりがあります」</a:t>
            </a:r>
            <a:endParaRPr lang="en-US" altLang="ja-JP" sz="1700" dirty="0">
              <a:latin typeface="Meiryo UI" panose="020B0604030504040204" pitchFamily="50" charset="-128"/>
              <a:ea typeface="Meiryo UI" panose="020B0604030504040204" pitchFamily="50" charset="-128"/>
            </a:endParaRPr>
          </a:p>
          <a:p>
            <a:pPr>
              <a:lnSpc>
                <a:spcPct val="120000"/>
              </a:lnSpc>
            </a:pPr>
            <a:r>
              <a:rPr kumimoji="1" lang="ja-JP" altLang="en-US" sz="2000" dirty="0">
                <a:latin typeface="Meiryo UI" panose="020B0604030504040204" pitchFamily="50" charset="-128"/>
                <a:ea typeface="Meiryo UI" panose="020B0604030504040204" pitchFamily="50" charset="-128"/>
              </a:rPr>
              <a:t>最後のメッセージを</a:t>
            </a:r>
            <a:r>
              <a:rPr kumimoji="1" lang="ja-JP" altLang="en-US" sz="2000" dirty="0">
                <a:solidFill>
                  <a:srgbClr val="FF0000"/>
                </a:solidFill>
                <a:latin typeface="Meiryo UI" panose="020B0604030504040204" pitchFamily="50" charset="-128"/>
                <a:ea typeface="Meiryo UI" panose="020B0604030504040204" pitchFamily="50" charset="-128"/>
              </a:rPr>
              <a:t>数秒で力強く</a:t>
            </a:r>
            <a:r>
              <a:rPr kumimoji="1" lang="ja-JP" altLang="en-US" sz="2000" dirty="0">
                <a:latin typeface="Meiryo UI" panose="020B0604030504040204" pitchFamily="50" charset="-128"/>
                <a:ea typeface="Meiryo UI" panose="020B0604030504040204" pitchFamily="50" charset="-128"/>
              </a:rPr>
              <a:t>伝えましょう。</a:t>
            </a:r>
          </a:p>
        </p:txBody>
      </p:sp>
    </p:spTree>
    <p:extLst>
      <p:ext uri="{BB962C8B-B14F-4D97-AF65-F5344CB8AC3E}">
        <p14:creationId xmlns:p14="http://schemas.microsoft.com/office/powerpoint/2010/main" val="11269396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CDC64C-1C09-484E-A0D5-4A915B24FE40}"/>
              </a:ext>
            </a:extLst>
          </p:cNvPr>
          <p:cNvSpPr>
            <a:spLocks noGrp="1"/>
          </p:cNvSpPr>
          <p:nvPr>
            <p:ph type="title"/>
          </p:nvPr>
        </p:nvSpPr>
        <p:spPr/>
        <p:txBody>
          <a:bodyPr/>
          <a:lstStyle/>
          <a:p>
            <a:r>
              <a:rPr kumimoji="1" lang="ja-JP" altLang="en-US" dirty="0">
                <a:latin typeface="Meiryo UI" panose="020B0604030504040204" pitchFamily="50" charset="-128"/>
                <a:ea typeface="Meiryo UI" panose="020B0604030504040204" pitchFamily="50" charset="-128"/>
              </a:rPr>
              <a:t>練習</a:t>
            </a:r>
          </a:p>
        </p:txBody>
      </p:sp>
      <p:sp>
        <p:nvSpPr>
          <p:cNvPr id="3" name="コンテンツ プレースホルダー 2">
            <a:extLst>
              <a:ext uri="{FF2B5EF4-FFF2-40B4-BE49-F238E27FC236}">
                <a16:creationId xmlns:a16="http://schemas.microsoft.com/office/drawing/2014/main" id="{5C8DF99C-36C0-45A0-90A4-8A55261DF917}"/>
              </a:ext>
            </a:extLst>
          </p:cNvPr>
          <p:cNvSpPr>
            <a:spLocks noGrp="1"/>
          </p:cNvSpPr>
          <p:nvPr>
            <p:ph idx="1"/>
          </p:nvPr>
        </p:nvSpPr>
        <p:spPr/>
        <p:txBody>
          <a:bodyPr>
            <a:normAutofit fontScale="77500" lnSpcReduction="20000"/>
          </a:bodyPr>
          <a:lstStyle/>
          <a:p>
            <a:pPr>
              <a:lnSpc>
                <a:spcPct val="120000"/>
              </a:lnSpc>
            </a:pPr>
            <a:r>
              <a:rPr lang="ja-JP" altLang="en-US" dirty="0">
                <a:latin typeface="Meiryo UI" panose="020B0604030504040204" pitchFamily="50" charset="-128"/>
                <a:ea typeface="Meiryo UI" panose="020B0604030504040204" pitchFamily="50" charset="-128"/>
              </a:rPr>
              <a:t>アイデアが良くても伝え方が悪いととても勿体無く映ります。</a:t>
            </a:r>
          </a:p>
          <a:p>
            <a:pPr>
              <a:lnSpc>
                <a:spcPct val="120000"/>
              </a:lnSpc>
            </a:pPr>
            <a:r>
              <a:rPr lang="ja-JP" altLang="en-US" dirty="0">
                <a:latin typeface="Meiryo UI" panose="020B0604030504040204" pitchFamily="50" charset="-128"/>
                <a:ea typeface="Meiryo UI" panose="020B0604030504040204" pitchFamily="50" charset="-128"/>
              </a:rPr>
              <a:t>伝え方をうまくするにはとにかく練習あるのみです。</a:t>
            </a:r>
            <a:br>
              <a:rPr lang="en-US" altLang="ja-JP" dirty="0">
                <a:latin typeface="Meiryo UI" panose="020B0604030504040204" pitchFamily="50" charset="-128"/>
                <a:ea typeface="Meiryo UI" panose="020B0604030504040204" pitchFamily="50" charset="-128"/>
              </a:rPr>
            </a:br>
            <a:r>
              <a:rPr lang="en-US" altLang="ja-JP" dirty="0">
                <a:latin typeface="Meiryo UI" panose="020B0604030504040204" pitchFamily="50" charset="-128"/>
                <a:ea typeface="Meiryo UI" panose="020B0604030504040204" pitchFamily="50" charset="-128"/>
              </a:rPr>
              <a:t>Steve Jobs </a:t>
            </a:r>
            <a:r>
              <a:rPr lang="ja-JP" altLang="en-US" dirty="0">
                <a:latin typeface="Meiryo UI" panose="020B0604030504040204" pitchFamily="50" charset="-128"/>
                <a:ea typeface="Meiryo UI" panose="020B0604030504040204" pitchFamily="50" charset="-128"/>
              </a:rPr>
              <a:t>ですら相当な量の練習をして</a:t>
            </a:r>
            <a:br>
              <a:rPr lang="en-US" altLang="ja-JP" dirty="0">
                <a:latin typeface="Meiryo UI" panose="020B0604030504040204" pitchFamily="50" charset="-128"/>
                <a:ea typeface="Meiryo UI" panose="020B0604030504040204" pitchFamily="50" charset="-128"/>
              </a:rPr>
            </a:br>
            <a:r>
              <a:rPr lang="ja-JP" altLang="en-US" dirty="0">
                <a:latin typeface="Meiryo UI" panose="020B0604030504040204" pitchFamily="50" charset="-128"/>
                <a:ea typeface="Meiryo UI" panose="020B0604030504040204" pitchFamily="50" charset="-128"/>
              </a:rPr>
              <a:t>プレゼンに臨んでいました。</a:t>
            </a:r>
          </a:p>
          <a:p>
            <a:pPr>
              <a:lnSpc>
                <a:spcPct val="120000"/>
              </a:lnSpc>
            </a:pPr>
            <a:r>
              <a:rPr lang="ja-JP" altLang="en-US" dirty="0">
                <a:latin typeface="Meiryo UI" panose="020B0604030504040204" pitchFamily="50" charset="-128"/>
                <a:ea typeface="Meiryo UI" panose="020B0604030504040204" pitchFamily="50" charset="-128"/>
              </a:rPr>
              <a:t>なので、数十回練習するつもりで以下について練習してみてください。</a:t>
            </a:r>
            <a:endParaRPr lang="en-US" altLang="ja-JP" dirty="0">
              <a:latin typeface="Meiryo UI" panose="020B0604030504040204" pitchFamily="50" charset="-128"/>
              <a:ea typeface="Meiryo UI" panose="020B0604030504040204" pitchFamily="50" charset="-128"/>
            </a:endParaRPr>
          </a:p>
          <a:p>
            <a:pPr lvl="1">
              <a:lnSpc>
                <a:spcPct val="120000"/>
              </a:lnSpc>
              <a:buFont typeface="Wingdings" panose="05000000000000000000" pitchFamily="2" charset="2"/>
              <a:buChar char="Ø"/>
            </a:pPr>
            <a:r>
              <a:rPr lang="ja-JP" altLang="en-US" dirty="0">
                <a:latin typeface="Meiryo UI" panose="020B0604030504040204" pitchFamily="50" charset="-128"/>
                <a:ea typeface="Meiryo UI" panose="020B0604030504040204" pitchFamily="50" charset="-128"/>
              </a:rPr>
              <a:t>タイマーで測る</a:t>
            </a:r>
            <a:endParaRPr lang="en-US" altLang="ja-JP" dirty="0">
              <a:latin typeface="Meiryo UI" panose="020B0604030504040204" pitchFamily="50" charset="-128"/>
              <a:ea typeface="Meiryo UI" panose="020B0604030504040204" pitchFamily="50" charset="-128"/>
            </a:endParaRPr>
          </a:p>
          <a:p>
            <a:pPr lvl="1">
              <a:lnSpc>
                <a:spcPct val="120000"/>
              </a:lnSpc>
              <a:buFont typeface="Wingdings" panose="05000000000000000000" pitchFamily="2" charset="2"/>
              <a:buChar char="Ø"/>
            </a:pPr>
            <a:r>
              <a:rPr lang="ja-JP" altLang="en-US" dirty="0">
                <a:latin typeface="Meiryo UI" panose="020B0604030504040204" pitchFamily="50" charset="-128"/>
                <a:ea typeface="Meiryo UI" panose="020B0604030504040204" pitchFamily="50" charset="-128"/>
              </a:rPr>
              <a:t>スマホを使ってビデオに撮る</a:t>
            </a:r>
            <a:endParaRPr lang="en-US" altLang="ja-JP" dirty="0">
              <a:latin typeface="Meiryo UI" panose="020B0604030504040204" pitchFamily="50" charset="-128"/>
              <a:ea typeface="Meiryo UI" panose="020B0604030504040204" pitchFamily="50" charset="-128"/>
            </a:endParaRPr>
          </a:p>
          <a:p>
            <a:pPr lvl="1">
              <a:lnSpc>
                <a:spcPct val="120000"/>
              </a:lnSpc>
              <a:buFont typeface="Wingdings" panose="05000000000000000000" pitchFamily="2" charset="2"/>
              <a:buChar char="Ø"/>
            </a:pPr>
            <a:r>
              <a:rPr lang="ja-JP" altLang="en-US" dirty="0">
                <a:latin typeface="Meiryo UI" panose="020B0604030504040204" pitchFamily="50" charset="-128"/>
                <a:ea typeface="Meiryo UI" panose="020B0604030504040204" pitchFamily="50" charset="-128"/>
              </a:rPr>
              <a:t>周りの人に聞いてもらう</a:t>
            </a:r>
            <a:endParaRPr lang="en-US" altLang="ja-JP" dirty="0">
              <a:latin typeface="Meiryo UI" panose="020B0604030504040204" pitchFamily="50" charset="-128"/>
              <a:ea typeface="Meiryo UI" panose="020B0604030504040204" pitchFamily="50" charset="-128"/>
            </a:endParaRPr>
          </a:p>
          <a:p>
            <a:pPr>
              <a:lnSpc>
                <a:spcPct val="120000"/>
              </a:lnSpc>
            </a:pPr>
            <a:r>
              <a:rPr lang="ja-JP" altLang="en-US" dirty="0">
                <a:latin typeface="Meiryo UI" panose="020B0604030504040204" pitchFamily="50" charset="-128"/>
                <a:ea typeface="Meiryo UI" panose="020B0604030504040204" pitchFamily="50" charset="-128"/>
              </a:rPr>
              <a:t>まずは </a:t>
            </a:r>
            <a:r>
              <a:rPr lang="en-US" altLang="ja-JP" dirty="0">
                <a:latin typeface="Meiryo UI" panose="020B0604030504040204" pitchFamily="50" charset="-128"/>
                <a:ea typeface="Meiryo UI" panose="020B0604030504040204" pitchFamily="50" charset="-128"/>
              </a:rPr>
              <a:t>20% </a:t>
            </a:r>
            <a:r>
              <a:rPr lang="ja-JP" altLang="en-US" dirty="0">
                <a:latin typeface="Meiryo UI" panose="020B0604030504040204" pitchFamily="50" charset="-128"/>
                <a:ea typeface="Meiryo UI" panose="020B0604030504040204" pitchFamily="50" charset="-128"/>
              </a:rPr>
              <a:t>のドラフトが出来た段階で、一度通し練習をしてみるのをお勧めします。</a:t>
            </a:r>
          </a:p>
        </p:txBody>
      </p:sp>
    </p:spTree>
    <p:extLst>
      <p:ext uri="{BB962C8B-B14F-4D97-AF65-F5344CB8AC3E}">
        <p14:creationId xmlns:p14="http://schemas.microsoft.com/office/powerpoint/2010/main" val="11991938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4067DDE-27A9-4208-AFD4-D158EAB90281}"/>
              </a:ext>
            </a:extLst>
          </p:cNvPr>
          <p:cNvSpPr>
            <a:spLocks noGrp="1"/>
          </p:cNvSpPr>
          <p:nvPr>
            <p:ph type="title"/>
          </p:nvPr>
        </p:nvSpPr>
        <p:spPr/>
        <p:txBody>
          <a:bodyPr/>
          <a:lstStyle/>
          <a:p>
            <a:r>
              <a:rPr lang="ja-JP" altLang="en-US" dirty="0">
                <a:latin typeface="Meiryo UI" panose="020B0604030504040204" pitchFamily="50" charset="-128"/>
                <a:ea typeface="Meiryo UI" panose="020B0604030504040204" pitchFamily="50" charset="-128"/>
              </a:rPr>
              <a:t>最初に</a:t>
            </a:r>
            <a:endParaRPr kumimoji="1" lang="ja-JP" altLang="en-US" dirty="0">
              <a:latin typeface="Meiryo UI" panose="020B0604030504040204" pitchFamily="50" charset="-128"/>
              <a:ea typeface="Meiryo UI" panose="020B0604030504040204" pitchFamily="50" charset="-128"/>
            </a:endParaRPr>
          </a:p>
        </p:txBody>
      </p:sp>
      <p:sp>
        <p:nvSpPr>
          <p:cNvPr id="3" name="コンテンツ プレースホルダー 2">
            <a:extLst>
              <a:ext uri="{FF2B5EF4-FFF2-40B4-BE49-F238E27FC236}">
                <a16:creationId xmlns:a16="http://schemas.microsoft.com/office/drawing/2014/main" id="{DE12CE6D-B9A4-49AB-87BA-5EBD755D1DD5}"/>
              </a:ext>
            </a:extLst>
          </p:cNvPr>
          <p:cNvSpPr>
            <a:spLocks noGrp="1"/>
          </p:cNvSpPr>
          <p:nvPr>
            <p:ph idx="1"/>
          </p:nvPr>
        </p:nvSpPr>
        <p:spPr>
          <a:xfrm>
            <a:off x="243657" y="2288740"/>
            <a:ext cx="8659709" cy="3370580"/>
          </a:xfrm>
        </p:spPr>
        <p:txBody>
          <a:bodyPr vert="horz" lIns="0" tIns="34290" rIns="0" bIns="34290" rtlCol="0" anchor="t">
            <a:normAutofit fontScale="55000" lnSpcReduction="20000"/>
          </a:bodyPr>
          <a:lstStyle/>
          <a:p>
            <a:pPr>
              <a:lnSpc>
                <a:spcPct val="120000"/>
              </a:lnSpc>
            </a:pPr>
            <a:r>
              <a:rPr lang="ja-JP" altLang="en-US" dirty="0">
                <a:latin typeface="Meiryo UI" panose="020B0604030504040204" pitchFamily="50" charset="-128"/>
                <a:ea typeface="Meiryo UI" panose="020B0604030504040204" pitchFamily="50" charset="-128"/>
              </a:rPr>
              <a:t>プレゼンは、スライド枚数は７枚以内（表紙含む）としてください。以下の</a:t>
            </a:r>
            <a:r>
              <a:rPr lang="en-US" altLang="ja-JP" dirty="0">
                <a:latin typeface="Meiryo UI" panose="020B0604030504040204" pitchFamily="50" charset="-128"/>
                <a:ea typeface="Meiryo UI" panose="020B0604030504040204" pitchFamily="50" charset="-128"/>
              </a:rPr>
              <a:t>6</a:t>
            </a:r>
            <a:r>
              <a:rPr lang="ja-JP" altLang="en-US" dirty="0">
                <a:latin typeface="Meiryo UI" panose="020B0604030504040204" pitchFamily="50" charset="-128"/>
                <a:ea typeface="Meiryo UI" panose="020B0604030504040204" pitchFamily="50" charset="-128"/>
              </a:rPr>
              <a:t>項目を推奨します。</a:t>
            </a:r>
            <a:endParaRPr lang="en-US" altLang="ja-JP" dirty="0">
              <a:latin typeface="Meiryo UI" panose="020B0604030504040204" pitchFamily="50" charset="-128"/>
              <a:ea typeface="Meiryo UI" panose="020B0604030504040204" pitchFamily="50" charset="-128"/>
            </a:endParaRPr>
          </a:p>
          <a:p>
            <a:pPr>
              <a:lnSpc>
                <a:spcPct val="120000"/>
              </a:lnSpc>
            </a:pPr>
            <a:r>
              <a:rPr lang="ja-JP" altLang="en-US" dirty="0">
                <a:solidFill>
                  <a:srgbClr val="FF0000"/>
                </a:solidFill>
                <a:latin typeface="Meiryo UI" panose="020B0604030504040204" pitchFamily="50" charset="-128"/>
                <a:ea typeface="Meiryo UI" panose="020B0604030504040204" pitchFamily="50" charset="-128"/>
              </a:rPr>
              <a:t>「誰」の「何」を解決し、どんな価値をもたらすテーマであるのか</a:t>
            </a:r>
            <a:r>
              <a:rPr lang="ja-JP" altLang="en-US" dirty="0">
                <a:latin typeface="Meiryo UI" panose="020B0604030504040204" pitchFamily="50" charset="-128"/>
                <a:ea typeface="Meiryo UI" panose="020B0604030504040204" pitchFamily="50" charset="-128"/>
              </a:rPr>
              <a:t>を主張してください。</a:t>
            </a:r>
            <a:br>
              <a:rPr lang="en-US" altLang="ja-JP" dirty="0">
                <a:latin typeface="Meiryo UI" panose="020B0604030504040204" pitchFamily="50" charset="-128"/>
                <a:ea typeface="Meiryo UI" panose="020B0604030504040204" pitchFamily="50" charset="-128"/>
              </a:rPr>
            </a:br>
            <a:endParaRPr lang="en-US" altLang="ja-JP" dirty="0">
              <a:latin typeface="Meiryo UI" panose="020B0604030504040204" pitchFamily="50" charset="-128"/>
              <a:ea typeface="Meiryo UI" panose="020B0604030504040204" pitchFamily="50" charset="-128"/>
            </a:endParaRPr>
          </a:p>
          <a:p>
            <a:pPr marL="0" indent="0">
              <a:lnSpc>
                <a:spcPct val="120000"/>
              </a:lnSpc>
              <a:buNone/>
            </a:pPr>
            <a:r>
              <a:rPr lang="ja-JP" altLang="en-US" dirty="0">
                <a:latin typeface="Meiryo UI" panose="020B0604030504040204" pitchFamily="50" charset="-128"/>
                <a:ea typeface="Meiryo UI" panose="020B0604030504040204" pitchFamily="50" charset="-128"/>
              </a:rPr>
              <a:t>＜推奨６項目＞</a:t>
            </a:r>
            <a:endParaRPr lang="en-US" altLang="ja-JP" dirty="0">
              <a:latin typeface="Meiryo UI" panose="020B0604030504040204" pitchFamily="50" charset="-128"/>
              <a:ea typeface="Meiryo UI" panose="020B0604030504040204" pitchFamily="50" charset="-128"/>
            </a:endParaRPr>
          </a:p>
          <a:p>
            <a:pPr marL="514350" indent="-514350">
              <a:lnSpc>
                <a:spcPct val="120000"/>
              </a:lnSpc>
              <a:buFont typeface="+mj-lt"/>
              <a:buAutoNum type="arabicPeriod"/>
            </a:pPr>
            <a:r>
              <a:rPr lang="en-US" altLang="ja-JP" dirty="0">
                <a:latin typeface="Meiryo UI" panose="020B0604030504040204" pitchFamily="50" charset="-128"/>
                <a:ea typeface="Meiryo UI" panose="020B0604030504040204" pitchFamily="50" charset="-128"/>
              </a:rPr>
              <a:t>Problem (</a:t>
            </a:r>
            <a:r>
              <a:rPr lang="ja-JP" altLang="en-US" dirty="0">
                <a:latin typeface="Meiryo UI" panose="020B0604030504040204" pitchFamily="50" charset="-128"/>
                <a:ea typeface="Meiryo UI" panose="020B0604030504040204" pitchFamily="50" charset="-128"/>
              </a:rPr>
              <a:t>課題</a:t>
            </a:r>
            <a:r>
              <a:rPr lang="en-US" altLang="ja-JP" dirty="0">
                <a:latin typeface="Meiryo UI" panose="020B0604030504040204" pitchFamily="50" charset="-128"/>
                <a:ea typeface="Meiryo UI" panose="020B0604030504040204" pitchFamily="50" charset="-128"/>
              </a:rPr>
              <a:t>)</a:t>
            </a:r>
          </a:p>
          <a:p>
            <a:pPr marL="514350" indent="-514350">
              <a:lnSpc>
                <a:spcPct val="120000"/>
              </a:lnSpc>
              <a:buFont typeface="+mj-lt"/>
              <a:buAutoNum type="arabicPeriod"/>
            </a:pPr>
            <a:r>
              <a:rPr lang="en-US" altLang="ja-JP" dirty="0">
                <a:latin typeface="Meiryo UI" panose="020B0604030504040204" pitchFamily="50" charset="-128"/>
                <a:ea typeface="Meiryo UI" panose="020B0604030504040204" pitchFamily="50" charset="-128"/>
              </a:rPr>
              <a:t>Solution (</a:t>
            </a:r>
            <a:r>
              <a:rPr lang="ja-JP" altLang="en-US" dirty="0">
                <a:latin typeface="Meiryo UI" panose="020B0604030504040204" pitchFamily="50" charset="-128"/>
                <a:ea typeface="Meiryo UI" panose="020B0604030504040204" pitchFamily="50" charset="-128"/>
              </a:rPr>
              <a:t>解決策</a:t>
            </a:r>
            <a:r>
              <a:rPr lang="en-US" altLang="ja-JP" dirty="0">
                <a:latin typeface="Meiryo UI" panose="020B0604030504040204" pitchFamily="50" charset="-128"/>
                <a:ea typeface="Meiryo UI" panose="020B0604030504040204" pitchFamily="50" charset="-128"/>
              </a:rPr>
              <a:t>)</a:t>
            </a:r>
          </a:p>
          <a:p>
            <a:pPr marL="514350" indent="-514350">
              <a:lnSpc>
                <a:spcPct val="120000"/>
              </a:lnSpc>
              <a:buFont typeface="+mj-lt"/>
              <a:buAutoNum type="arabicPeriod"/>
            </a:pPr>
            <a:r>
              <a:rPr lang="en-US" altLang="ja-JP" dirty="0">
                <a:latin typeface="Meiryo UI" panose="020B0604030504040204" pitchFamily="50" charset="-128"/>
                <a:ea typeface="Meiryo UI" panose="020B0604030504040204" pitchFamily="50" charset="-128"/>
              </a:rPr>
              <a:t>Traction (</a:t>
            </a:r>
            <a:r>
              <a:rPr lang="ja-JP" altLang="en-US" dirty="0">
                <a:latin typeface="Meiryo UI" panose="020B0604030504040204" pitchFamily="50" charset="-128"/>
                <a:ea typeface="Meiryo UI" panose="020B0604030504040204" pitchFamily="50" charset="-128"/>
              </a:rPr>
              <a:t>トラクション</a:t>
            </a:r>
            <a:r>
              <a:rPr lang="en-US" altLang="ja-JP" dirty="0">
                <a:latin typeface="Meiryo UI" panose="020B0604030504040204" pitchFamily="50" charset="-128"/>
                <a:ea typeface="Meiryo UI" panose="020B0604030504040204" pitchFamily="50" charset="-128"/>
              </a:rPr>
              <a:t>)</a:t>
            </a:r>
          </a:p>
          <a:p>
            <a:pPr marL="514350" indent="-514350">
              <a:lnSpc>
                <a:spcPct val="120000"/>
              </a:lnSpc>
              <a:buFont typeface="+mj-lt"/>
              <a:buAutoNum type="arabicPeriod"/>
            </a:pPr>
            <a:r>
              <a:rPr lang="en-US" altLang="ja-JP" dirty="0">
                <a:latin typeface="Meiryo UI" panose="020B0604030504040204" pitchFamily="50" charset="-128"/>
                <a:ea typeface="Meiryo UI" panose="020B0604030504040204" pitchFamily="50" charset="-128"/>
              </a:rPr>
              <a:t>Unique Insight (</a:t>
            </a:r>
            <a:r>
              <a:rPr lang="ja-JP" altLang="en-US" dirty="0">
                <a:latin typeface="Meiryo UI" panose="020B0604030504040204" pitchFamily="50" charset="-128"/>
                <a:ea typeface="Meiryo UI" panose="020B0604030504040204" pitchFamily="50" charset="-128"/>
              </a:rPr>
              <a:t>ユニークな洞察</a:t>
            </a:r>
            <a:r>
              <a:rPr lang="en-US" altLang="ja-JP" dirty="0">
                <a:latin typeface="Meiryo UI" panose="020B0604030504040204" pitchFamily="50" charset="-128"/>
                <a:ea typeface="Meiryo UI" panose="020B0604030504040204" pitchFamily="50" charset="-128"/>
              </a:rPr>
              <a:t>)</a:t>
            </a:r>
            <a:endParaRPr lang="en-US" altLang="ja-JP" dirty="0">
              <a:latin typeface="Meiryo UI" panose="020B0604030504040204" pitchFamily="50" charset="-128"/>
              <a:ea typeface="Meiryo UI" panose="020B0604030504040204" pitchFamily="50" charset="-128"/>
              <a:cs typeface="Calibri"/>
            </a:endParaRPr>
          </a:p>
          <a:p>
            <a:pPr marL="514350" indent="-514350">
              <a:lnSpc>
                <a:spcPct val="120000"/>
              </a:lnSpc>
              <a:buFont typeface="+mj-lt"/>
              <a:buAutoNum type="arabicPeriod"/>
            </a:pPr>
            <a:r>
              <a:rPr lang="en-US" altLang="ja-JP" dirty="0">
                <a:latin typeface="Meiryo UI" panose="020B0604030504040204" pitchFamily="50" charset="-128"/>
                <a:ea typeface="Meiryo UI" panose="020B0604030504040204" pitchFamily="50" charset="-128"/>
              </a:rPr>
              <a:t>Business Model (</a:t>
            </a:r>
            <a:r>
              <a:rPr lang="ja-JP" altLang="en-US" dirty="0">
                <a:latin typeface="Meiryo UI" panose="020B0604030504040204" pitchFamily="50" charset="-128"/>
                <a:ea typeface="Meiryo UI" panose="020B0604030504040204" pitchFamily="50" charset="-128"/>
              </a:rPr>
              <a:t>ビジネスモデル </a:t>
            </a:r>
            <a:r>
              <a:rPr lang="en-US" altLang="ja-JP" dirty="0">
                <a:latin typeface="Meiryo UI" panose="020B0604030504040204" pitchFamily="50" charset="-128"/>
                <a:ea typeface="Meiryo UI" panose="020B0604030504040204" pitchFamily="50" charset="-128"/>
              </a:rPr>
              <a:t>- </a:t>
            </a:r>
            <a:r>
              <a:rPr lang="ja-JP" altLang="en-US" dirty="0">
                <a:latin typeface="Meiryo UI" panose="020B0604030504040204" pitchFamily="50" charset="-128"/>
                <a:ea typeface="Meiryo UI" panose="020B0604030504040204" pitchFamily="50" charset="-128"/>
              </a:rPr>
              <a:t>お金の稼ぎ方</a:t>
            </a:r>
            <a:r>
              <a:rPr lang="en-US" altLang="ja-JP" dirty="0">
                <a:latin typeface="Meiryo UI" panose="020B0604030504040204" pitchFamily="50" charset="-128"/>
                <a:ea typeface="Meiryo UI" panose="020B0604030504040204" pitchFamily="50" charset="-128"/>
              </a:rPr>
              <a:t>)</a:t>
            </a:r>
            <a:endParaRPr lang="en-US" altLang="ja-JP" dirty="0">
              <a:latin typeface="Meiryo UI" panose="020B0604030504040204" pitchFamily="50" charset="-128"/>
              <a:ea typeface="Meiryo UI" panose="020B0604030504040204" pitchFamily="50" charset="-128"/>
              <a:cs typeface="Calibri"/>
            </a:endParaRPr>
          </a:p>
          <a:p>
            <a:pPr marL="514350" indent="-514350">
              <a:lnSpc>
                <a:spcPct val="120000"/>
              </a:lnSpc>
              <a:buFont typeface="+mj-lt"/>
              <a:buAutoNum type="arabicPeriod"/>
            </a:pPr>
            <a:r>
              <a:rPr lang="en-US" altLang="ja-JP" dirty="0">
                <a:latin typeface="Meiryo UI" panose="020B0604030504040204" pitchFamily="50" charset="-128"/>
                <a:ea typeface="Meiryo UI" panose="020B0604030504040204" pitchFamily="50" charset="-128"/>
              </a:rPr>
              <a:t>Closing Remarks </a:t>
            </a:r>
            <a:r>
              <a:rPr lang="ja-JP" altLang="en-US" dirty="0">
                <a:latin typeface="Meiryo UI" panose="020B0604030504040204" pitchFamily="50" charset="-128"/>
                <a:ea typeface="Meiryo UI" panose="020B0604030504040204" pitchFamily="50" charset="-128"/>
              </a:rPr>
              <a:t>（最後に一言（今回のスタートアップチャレンジで達成したいこと））</a:t>
            </a:r>
            <a:endParaRPr lang="en-US" altLang="ja-JP"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8023097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91AE7B1-DF32-4975-9FB5-6CFEE6F36BE9}"/>
              </a:ext>
            </a:extLst>
          </p:cNvPr>
          <p:cNvSpPr>
            <a:spLocks noGrp="1"/>
          </p:cNvSpPr>
          <p:nvPr>
            <p:ph type="title"/>
          </p:nvPr>
        </p:nvSpPr>
        <p:spPr/>
        <p:txBody>
          <a:bodyPr/>
          <a:lstStyle/>
          <a:p>
            <a:r>
              <a:rPr kumimoji="1" lang="ja-JP" altLang="en-US" dirty="0">
                <a:latin typeface="Meiryo UI" panose="020B0604030504040204" pitchFamily="50" charset="-128"/>
                <a:ea typeface="Meiryo UI" panose="020B0604030504040204" pitchFamily="50" charset="-128"/>
              </a:rPr>
              <a:t>注意事項</a:t>
            </a:r>
          </a:p>
        </p:txBody>
      </p:sp>
      <p:sp>
        <p:nvSpPr>
          <p:cNvPr id="3" name="コンテンツ プレースホルダー 2">
            <a:extLst>
              <a:ext uri="{FF2B5EF4-FFF2-40B4-BE49-F238E27FC236}">
                <a16:creationId xmlns:a16="http://schemas.microsoft.com/office/drawing/2014/main" id="{8B81EF06-73AB-41A1-8367-5ABFC9AFEE4E}"/>
              </a:ext>
            </a:extLst>
          </p:cNvPr>
          <p:cNvSpPr>
            <a:spLocks noGrp="1"/>
          </p:cNvSpPr>
          <p:nvPr>
            <p:ph idx="1"/>
          </p:nvPr>
        </p:nvSpPr>
        <p:spPr>
          <a:xfrm>
            <a:off x="298384" y="2104758"/>
            <a:ext cx="8342095" cy="3042708"/>
          </a:xfrm>
        </p:spPr>
        <p:txBody>
          <a:bodyPr>
            <a:normAutofit/>
          </a:bodyPr>
          <a:lstStyle/>
          <a:p>
            <a:r>
              <a:rPr lang="en-US" altLang="ja-JP" sz="2100" dirty="0">
                <a:latin typeface="Meiryo UI" panose="020B0604030504040204" pitchFamily="50" charset="-128"/>
                <a:ea typeface="Meiryo UI" panose="020B0604030504040204" pitchFamily="50" charset="-128"/>
              </a:rPr>
              <a:t>6</a:t>
            </a:r>
            <a:r>
              <a:rPr lang="ja-JP" altLang="en-US" sz="2100" dirty="0">
                <a:latin typeface="Meiryo UI" panose="020B0604030504040204" pitchFamily="50" charset="-128"/>
                <a:ea typeface="Meiryo UI" panose="020B0604030504040204" pitchFamily="50" charset="-128"/>
              </a:rPr>
              <a:t>項目だと単純計算でスライド </a:t>
            </a:r>
            <a:r>
              <a:rPr lang="en-US" altLang="ja-JP" sz="2100" dirty="0">
                <a:latin typeface="Meiryo UI" panose="020B0604030504040204" pitchFamily="50" charset="-128"/>
                <a:ea typeface="Meiryo UI" panose="020B0604030504040204" pitchFamily="50" charset="-128"/>
              </a:rPr>
              <a:t>1 </a:t>
            </a:r>
            <a:r>
              <a:rPr lang="ja-JP" altLang="en-US" sz="2100" dirty="0">
                <a:latin typeface="Meiryo UI" panose="020B0604030504040204" pitchFamily="50" charset="-128"/>
                <a:ea typeface="Meiryo UI" panose="020B0604030504040204" pitchFamily="50" charset="-128"/>
              </a:rPr>
              <a:t>枚につき約 </a:t>
            </a:r>
            <a:r>
              <a:rPr lang="en-US" altLang="ja-JP" sz="2100" dirty="0">
                <a:latin typeface="Meiryo UI" panose="020B0604030504040204" pitchFamily="50" charset="-128"/>
                <a:ea typeface="Meiryo UI" panose="020B0604030504040204" pitchFamily="50" charset="-128"/>
              </a:rPr>
              <a:t>30 </a:t>
            </a:r>
            <a:r>
              <a:rPr lang="ja-JP" altLang="en-US" sz="2100" dirty="0">
                <a:latin typeface="Meiryo UI" panose="020B0604030504040204" pitchFamily="50" charset="-128"/>
                <a:ea typeface="Meiryo UI" panose="020B0604030504040204" pitchFamily="50" charset="-128"/>
              </a:rPr>
              <a:t>秒しか話せません。</a:t>
            </a:r>
          </a:p>
          <a:p>
            <a:r>
              <a:rPr lang="en-US" altLang="ja-JP" sz="2100" dirty="0">
                <a:latin typeface="Meiryo UI" panose="020B0604030504040204" pitchFamily="50" charset="-128"/>
                <a:ea typeface="Meiryo UI" panose="020B0604030504040204" pitchFamily="50" charset="-128"/>
              </a:rPr>
              <a:t>3</a:t>
            </a:r>
            <a:r>
              <a:rPr lang="ja-JP" altLang="en-US" sz="2100" dirty="0">
                <a:latin typeface="Meiryo UI" panose="020B0604030504040204" pitchFamily="50" charset="-128"/>
                <a:ea typeface="Meiryo UI" panose="020B0604030504040204" pitchFamily="50" charset="-128"/>
              </a:rPr>
              <a:t>分のピッチは日本語の文字数にして</a:t>
            </a:r>
            <a:r>
              <a:rPr lang="en-US" altLang="ja-JP" sz="2100" dirty="0">
                <a:latin typeface="Meiryo UI" panose="020B0604030504040204" pitchFamily="50" charset="-128"/>
                <a:ea typeface="Meiryo UI" panose="020B0604030504040204" pitchFamily="50" charset="-128"/>
              </a:rPr>
              <a:t>900 </a:t>
            </a:r>
            <a:r>
              <a:rPr lang="ja-JP" altLang="en-US" sz="2100" dirty="0">
                <a:latin typeface="Meiryo UI" panose="020B0604030504040204" pitchFamily="50" charset="-128"/>
                <a:ea typeface="Meiryo UI" panose="020B0604030504040204" pitchFamily="50" charset="-128"/>
              </a:rPr>
              <a:t>文字程度です。</a:t>
            </a:r>
          </a:p>
          <a:p>
            <a:r>
              <a:rPr lang="ja-JP" altLang="en-US" sz="2100" dirty="0">
                <a:latin typeface="Meiryo UI" panose="020B0604030504040204" pitchFamily="50" charset="-128"/>
                <a:ea typeface="Meiryo UI" panose="020B0604030504040204" pitchFamily="50" charset="-128"/>
              </a:rPr>
              <a:t>情報を加えるのではなく、</a:t>
            </a:r>
            <a:r>
              <a:rPr lang="ja-JP" altLang="en-US" sz="2100" dirty="0">
                <a:solidFill>
                  <a:srgbClr val="FF0000"/>
                </a:solidFill>
                <a:latin typeface="Meiryo UI" panose="020B0604030504040204" pitchFamily="50" charset="-128"/>
                <a:ea typeface="Meiryo UI" panose="020B0604030504040204" pitchFamily="50" charset="-128"/>
              </a:rPr>
              <a:t>重要な情報だけに削ること</a:t>
            </a:r>
            <a:r>
              <a:rPr lang="ja-JP" altLang="en-US" sz="2100" dirty="0">
                <a:latin typeface="Meiryo UI" panose="020B0604030504040204" pitchFamily="50" charset="-128"/>
                <a:ea typeface="Meiryo UI" panose="020B0604030504040204" pitchFamily="50" charset="-128"/>
              </a:rPr>
              <a:t>がコツです。</a:t>
            </a:r>
            <a:endParaRPr lang="en-US" altLang="ja-JP" sz="2100" dirty="0">
              <a:latin typeface="Meiryo UI" panose="020B0604030504040204" pitchFamily="50" charset="-128"/>
              <a:ea typeface="Meiryo UI" panose="020B0604030504040204" pitchFamily="50" charset="-128"/>
            </a:endParaRPr>
          </a:p>
          <a:p>
            <a:r>
              <a:rPr lang="ja-JP" altLang="en-US" sz="2100" dirty="0">
                <a:latin typeface="Meiryo UI" panose="020B0604030504040204" pitchFamily="50" charset="-128"/>
                <a:ea typeface="Meiryo UI" panose="020B0604030504040204" pitchFamily="50" charset="-128"/>
              </a:rPr>
              <a:t>技術以上に、自らの事業モデルのコアを明確に伝える必要があります。</a:t>
            </a:r>
            <a:br>
              <a:rPr lang="en-US" altLang="ja-JP" sz="2100" dirty="0">
                <a:latin typeface="Meiryo UI" panose="020B0604030504040204" pitchFamily="50" charset="-128"/>
                <a:ea typeface="Meiryo UI" panose="020B0604030504040204" pitchFamily="50" charset="-128"/>
              </a:rPr>
            </a:br>
            <a:r>
              <a:rPr lang="ja-JP" altLang="en-US" sz="1800" dirty="0">
                <a:latin typeface="Meiryo UI" panose="020B0604030504040204" pitchFamily="50" charset="-128"/>
                <a:ea typeface="Meiryo UI" panose="020B0604030504040204" pitchFamily="50" charset="-128"/>
              </a:rPr>
              <a:t>（追加情報は </a:t>
            </a:r>
            <a:r>
              <a:rPr lang="en-US" altLang="ja-JP" sz="1800" dirty="0">
                <a:latin typeface="Meiryo UI" panose="020B0604030504040204" pitchFamily="50" charset="-128"/>
                <a:ea typeface="Meiryo UI" panose="020B0604030504040204" pitchFamily="50" charset="-128"/>
              </a:rPr>
              <a:t>Q&amp;A </a:t>
            </a:r>
            <a:r>
              <a:rPr lang="ja-JP" altLang="en-US" sz="1800" dirty="0">
                <a:latin typeface="Meiryo UI" panose="020B0604030504040204" pitchFamily="50" charset="-128"/>
                <a:ea typeface="Meiryo UI" panose="020B0604030504040204" pitchFamily="50" charset="-128"/>
              </a:rPr>
              <a:t>で出してください）</a:t>
            </a:r>
            <a:endParaRPr lang="en-US" altLang="ja-JP" sz="18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4176124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0796C9-5E98-4947-89B2-852D613E7AAE}"/>
              </a:ext>
            </a:extLst>
          </p:cNvPr>
          <p:cNvSpPr>
            <a:spLocks noGrp="1"/>
          </p:cNvSpPr>
          <p:nvPr>
            <p:ph type="title"/>
          </p:nvPr>
        </p:nvSpPr>
        <p:spPr/>
        <p:txBody>
          <a:bodyPr/>
          <a:lstStyle/>
          <a:p>
            <a:r>
              <a:rPr kumimoji="1" lang="ja-JP" altLang="en-US" dirty="0">
                <a:latin typeface="Meiryo UI" panose="020B0604030504040204" pitchFamily="50" charset="-128"/>
                <a:ea typeface="Meiryo UI" panose="020B0604030504040204" pitchFamily="50" charset="-128"/>
              </a:rPr>
              <a:t>テンプレートの使い方</a:t>
            </a:r>
          </a:p>
        </p:txBody>
      </p:sp>
      <p:sp>
        <p:nvSpPr>
          <p:cNvPr id="3" name="コンテンツ プレースホルダー 2">
            <a:extLst>
              <a:ext uri="{FF2B5EF4-FFF2-40B4-BE49-F238E27FC236}">
                <a16:creationId xmlns:a16="http://schemas.microsoft.com/office/drawing/2014/main" id="{9CA274A8-D6E6-4FEA-A3FC-E490D3B381E1}"/>
              </a:ext>
            </a:extLst>
          </p:cNvPr>
          <p:cNvSpPr>
            <a:spLocks noGrp="1"/>
          </p:cNvSpPr>
          <p:nvPr>
            <p:ph idx="1"/>
          </p:nvPr>
        </p:nvSpPr>
        <p:spPr/>
        <p:txBody>
          <a:bodyPr>
            <a:normAutofit/>
          </a:bodyPr>
          <a:lstStyle/>
          <a:p>
            <a:r>
              <a:rPr lang="ja-JP" altLang="en-US" dirty="0">
                <a:latin typeface="Meiryo UI" panose="020B0604030504040204" pitchFamily="50" charset="-128"/>
                <a:ea typeface="Meiryo UI" panose="020B0604030504040204" pitchFamily="50" charset="-128"/>
              </a:rPr>
              <a:t>この構成を必ず使用いただく必要はありません。</a:t>
            </a:r>
          </a:p>
          <a:p>
            <a:r>
              <a:rPr lang="ja-JP" altLang="en-US" dirty="0">
                <a:latin typeface="Meiryo UI" panose="020B0604030504040204" pitchFamily="50" charset="-128"/>
                <a:ea typeface="Meiryo UI" panose="020B0604030504040204" pitchFamily="50" charset="-128"/>
              </a:rPr>
              <a:t>ピッチスライドは画像やデザイン、装飾に凝らなくても大丈夫です。</a:t>
            </a:r>
            <a:endParaRPr lang="en-US" altLang="ja-JP" dirty="0">
              <a:latin typeface="Meiryo UI" panose="020B0604030504040204" pitchFamily="50" charset="-128"/>
              <a:ea typeface="Meiryo UI" panose="020B0604030504040204" pitchFamily="50" charset="-128"/>
            </a:endParaRPr>
          </a:p>
          <a:p>
            <a:r>
              <a:rPr lang="ja-JP" altLang="en-US" dirty="0">
                <a:solidFill>
                  <a:srgbClr val="FFC000"/>
                </a:solidFill>
                <a:latin typeface="Meiryo UI" panose="020B0604030504040204" pitchFamily="50" charset="-128"/>
                <a:ea typeface="Meiryo UI" panose="020B0604030504040204" pitchFamily="50" charset="-128"/>
              </a:rPr>
              <a:t>重要な情報 </a:t>
            </a:r>
            <a:r>
              <a:rPr lang="en-US" altLang="ja-JP" sz="2400" dirty="0">
                <a:solidFill>
                  <a:srgbClr val="FFC000"/>
                </a:solidFill>
                <a:latin typeface="Meiryo UI" panose="020B0604030504040204" pitchFamily="50" charset="-128"/>
                <a:ea typeface="Meiryo UI" panose="020B0604030504040204" pitchFamily="50" charset="-128"/>
              </a:rPr>
              <a:t>(Why This, Why Now, Why You </a:t>
            </a:r>
            <a:r>
              <a:rPr lang="ja-JP" altLang="en-US" sz="2400" dirty="0">
                <a:solidFill>
                  <a:srgbClr val="FFC000"/>
                </a:solidFill>
                <a:latin typeface="Meiryo UI" panose="020B0604030504040204" pitchFamily="50" charset="-128"/>
                <a:ea typeface="Meiryo UI" panose="020B0604030504040204" pitchFamily="50" charset="-128"/>
              </a:rPr>
              <a:t>など</a:t>
            </a:r>
            <a:r>
              <a:rPr lang="en-US" altLang="ja-JP" sz="2400" dirty="0">
                <a:solidFill>
                  <a:srgbClr val="FFC000"/>
                </a:solidFill>
                <a:latin typeface="Meiryo UI" panose="020B0604030504040204" pitchFamily="50" charset="-128"/>
                <a:ea typeface="Meiryo UI" panose="020B0604030504040204" pitchFamily="50" charset="-128"/>
              </a:rPr>
              <a:t>) </a:t>
            </a:r>
            <a:r>
              <a:rPr lang="ja-JP" altLang="en-US" dirty="0">
                <a:latin typeface="Meiryo UI" panose="020B0604030504040204" pitchFamily="50" charset="-128"/>
                <a:ea typeface="Meiryo UI" panose="020B0604030504040204" pitchFamily="50" charset="-128"/>
              </a:rPr>
              <a:t>やファクトが伝わるようにしてください。</a:t>
            </a:r>
          </a:p>
          <a:p>
            <a:r>
              <a:rPr lang="ja-JP" altLang="en-US" dirty="0">
                <a:latin typeface="Meiryo UI" panose="020B0604030504040204" pitchFamily="50" charset="-128"/>
                <a:ea typeface="Meiryo UI" panose="020B0604030504040204" pitchFamily="50" charset="-128"/>
              </a:rPr>
              <a:t>キラースライドやキラーチャートが一枚出てくるはずです。その一枚に注力して下さい。</a:t>
            </a:r>
          </a:p>
          <a:p>
            <a:r>
              <a:rPr lang="ja-JP" altLang="en-US" dirty="0">
                <a:latin typeface="Meiryo UI" panose="020B0604030504040204" pitchFamily="50" charset="-128"/>
                <a:ea typeface="Meiryo UI" panose="020B0604030504040204" pitchFamily="50" charset="-128"/>
              </a:rPr>
              <a:t>フォントサイズは </a:t>
            </a:r>
            <a:r>
              <a:rPr lang="en-US" altLang="ja-JP" dirty="0">
                <a:solidFill>
                  <a:srgbClr val="FFC000"/>
                </a:solidFill>
                <a:latin typeface="Meiryo UI" panose="020B0604030504040204" pitchFamily="50" charset="-128"/>
                <a:ea typeface="Meiryo UI" panose="020B0604030504040204" pitchFamily="50" charset="-128"/>
              </a:rPr>
              <a:t>28pt </a:t>
            </a:r>
            <a:r>
              <a:rPr lang="ja-JP" altLang="en-US" dirty="0">
                <a:solidFill>
                  <a:srgbClr val="FFC000"/>
                </a:solidFill>
                <a:latin typeface="Meiryo UI" panose="020B0604030504040204" pitchFamily="50" charset="-128"/>
                <a:ea typeface="Meiryo UI" panose="020B0604030504040204" pitchFamily="50" charset="-128"/>
              </a:rPr>
              <a:t>以上</a:t>
            </a:r>
            <a:r>
              <a:rPr lang="ja-JP" altLang="en-US" dirty="0">
                <a:latin typeface="Meiryo UI" panose="020B0604030504040204" pitchFamily="50" charset="-128"/>
                <a:ea typeface="Meiryo UI" panose="020B0604030504040204" pitchFamily="50" charset="-128"/>
              </a:rPr>
              <a:t>がお勧めです。</a:t>
            </a:r>
          </a:p>
        </p:txBody>
      </p:sp>
    </p:spTree>
    <p:extLst>
      <p:ext uri="{BB962C8B-B14F-4D97-AF65-F5344CB8AC3E}">
        <p14:creationId xmlns:p14="http://schemas.microsoft.com/office/powerpoint/2010/main" val="22753653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3FFB0A7-C53F-4D1C-8F48-C3C2075A9779}"/>
              </a:ext>
            </a:extLst>
          </p:cNvPr>
          <p:cNvSpPr>
            <a:spLocks noGrp="1"/>
          </p:cNvSpPr>
          <p:nvPr>
            <p:ph type="title"/>
          </p:nvPr>
        </p:nvSpPr>
        <p:spPr/>
        <p:txBody>
          <a:bodyPr/>
          <a:lstStyle/>
          <a:p>
            <a:r>
              <a:rPr lang="ja-JP" altLang="en-US" dirty="0">
                <a:latin typeface="Meiryo UI" panose="020B0604030504040204" pitchFamily="50" charset="-128"/>
                <a:ea typeface="Meiryo UI" panose="020B0604030504040204" pitchFamily="50" charset="-128"/>
              </a:rPr>
              <a:t>タイトルスライド</a:t>
            </a:r>
            <a:endParaRPr kumimoji="1" lang="ja-JP" altLang="en-US" dirty="0">
              <a:latin typeface="Meiryo UI" panose="020B0604030504040204" pitchFamily="50" charset="-128"/>
              <a:ea typeface="Meiryo UI" panose="020B0604030504040204" pitchFamily="50" charset="-128"/>
            </a:endParaRPr>
          </a:p>
        </p:txBody>
      </p:sp>
      <p:sp>
        <p:nvSpPr>
          <p:cNvPr id="3" name="コンテンツ プレースホルダー 2">
            <a:extLst>
              <a:ext uri="{FF2B5EF4-FFF2-40B4-BE49-F238E27FC236}">
                <a16:creationId xmlns:a16="http://schemas.microsoft.com/office/drawing/2014/main" id="{F412A2AE-49FB-448C-9829-1542032D5BD8}"/>
              </a:ext>
            </a:extLst>
          </p:cNvPr>
          <p:cNvSpPr>
            <a:spLocks noGrp="1"/>
          </p:cNvSpPr>
          <p:nvPr>
            <p:ph idx="1"/>
          </p:nvPr>
        </p:nvSpPr>
        <p:spPr>
          <a:xfrm>
            <a:off x="822960" y="2087546"/>
            <a:ext cx="7543800" cy="2369924"/>
          </a:xfrm>
        </p:spPr>
        <p:txBody>
          <a:bodyPr>
            <a:normAutofit fontScale="55000" lnSpcReduction="20000"/>
          </a:bodyPr>
          <a:lstStyle/>
          <a:p>
            <a:pPr marL="0" indent="0">
              <a:lnSpc>
                <a:spcPct val="120000"/>
              </a:lnSpc>
              <a:buNone/>
            </a:pPr>
            <a:r>
              <a:rPr kumimoji="1" lang="en-US" altLang="ja-JP" dirty="0">
                <a:latin typeface="Meiryo UI" panose="020B0604030504040204" pitchFamily="50" charset="-128"/>
                <a:ea typeface="Meiryo UI" panose="020B0604030504040204" pitchFamily="50" charset="-128"/>
              </a:rPr>
              <a:t>―</a:t>
            </a:r>
            <a:r>
              <a:rPr kumimoji="1" lang="ja-JP" altLang="en-US" dirty="0">
                <a:latin typeface="Meiryo UI" panose="020B0604030504040204" pitchFamily="50" charset="-128"/>
                <a:ea typeface="Meiryo UI" panose="020B0604030504040204" pitchFamily="50" charset="-128"/>
              </a:rPr>
              <a:t>以下、作成の際に消してください</a:t>
            </a:r>
            <a:r>
              <a:rPr kumimoji="1" lang="en-US" altLang="ja-JP" dirty="0">
                <a:latin typeface="Meiryo UI" panose="020B0604030504040204" pitchFamily="50" charset="-128"/>
                <a:ea typeface="Meiryo UI" panose="020B0604030504040204" pitchFamily="50" charset="-128"/>
              </a:rPr>
              <a:t>―</a:t>
            </a:r>
          </a:p>
          <a:p>
            <a:pPr>
              <a:lnSpc>
                <a:spcPct val="120000"/>
              </a:lnSpc>
            </a:pPr>
            <a:r>
              <a:rPr lang="ja-JP" altLang="en-US" dirty="0">
                <a:solidFill>
                  <a:srgbClr val="FFC000"/>
                </a:solidFill>
                <a:latin typeface="Meiryo UI" panose="020B0604030504040204" pitchFamily="50" charset="-128"/>
                <a:ea typeface="Meiryo UI" panose="020B0604030504040204" pitchFamily="50" charset="-128"/>
              </a:rPr>
              <a:t>タイトルは製品アイデア名だけで大丈夫</a:t>
            </a:r>
            <a:r>
              <a:rPr lang="ja-JP" altLang="en-US" dirty="0">
                <a:latin typeface="Meiryo UI" panose="020B0604030504040204" pitchFamily="50" charset="-128"/>
                <a:ea typeface="Meiryo UI" panose="020B0604030504040204" pitchFamily="50" charset="-128"/>
              </a:rPr>
              <a:t>です。</a:t>
            </a:r>
          </a:p>
          <a:p>
            <a:pPr>
              <a:lnSpc>
                <a:spcPct val="120000"/>
              </a:lnSpc>
            </a:pPr>
            <a:r>
              <a:rPr lang="ja-JP" altLang="en-US" dirty="0">
                <a:solidFill>
                  <a:srgbClr val="FFC000"/>
                </a:solidFill>
                <a:latin typeface="Meiryo UI" panose="020B0604030504040204" pitchFamily="50" charset="-128"/>
                <a:ea typeface="Meiryo UI" panose="020B0604030504040204" pitchFamily="50" charset="-128"/>
              </a:rPr>
              <a:t>一言で</a:t>
            </a:r>
            <a:r>
              <a:rPr lang="ja-JP" altLang="en-US" dirty="0">
                <a:latin typeface="Meiryo UI" panose="020B0604030504040204" pitchFamily="50" charset="-128"/>
                <a:ea typeface="Meiryo UI" panose="020B0604030504040204" pitchFamily="50" charset="-128"/>
              </a:rPr>
              <a:t>自分たちの製品アイデアの概要、つまり「</a:t>
            </a:r>
            <a:r>
              <a:rPr lang="ja-JP" altLang="en-US" dirty="0">
                <a:solidFill>
                  <a:srgbClr val="FF0000"/>
                </a:solidFill>
                <a:latin typeface="Meiryo UI" panose="020B0604030504040204" pitchFamily="50" charset="-128"/>
                <a:ea typeface="Meiryo UI" panose="020B0604030504040204" pitchFamily="50" charset="-128"/>
              </a:rPr>
              <a:t>自分たちが何をやるのか</a:t>
            </a:r>
            <a:r>
              <a:rPr lang="ja-JP" altLang="en-US" dirty="0">
                <a:latin typeface="Meiryo UI" panose="020B0604030504040204" pitchFamily="50" charset="-128"/>
                <a:ea typeface="Meiryo UI" panose="020B0604030504040204" pitchFamily="50" charset="-128"/>
              </a:rPr>
              <a:t>」を聴衆に話して、</a:t>
            </a:r>
            <a:br>
              <a:rPr lang="en-US" altLang="ja-JP" dirty="0">
                <a:latin typeface="Meiryo UI" panose="020B0604030504040204" pitchFamily="50" charset="-128"/>
                <a:ea typeface="Meiryo UI" panose="020B0604030504040204" pitchFamily="50" charset="-128"/>
              </a:rPr>
            </a:br>
            <a:r>
              <a:rPr lang="ja-JP" altLang="en-US" dirty="0">
                <a:latin typeface="Meiryo UI" panose="020B0604030504040204" pitchFamily="50" charset="-128"/>
                <a:ea typeface="Meiryo UI" panose="020B0604030504040204" pitchFamily="50" charset="-128"/>
              </a:rPr>
              <a:t>すぐに次のスライドに行きます。</a:t>
            </a:r>
          </a:p>
          <a:p>
            <a:pPr>
              <a:lnSpc>
                <a:spcPct val="120000"/>
              </a:lnSpc>
            </a:pPr>
            <a:r>
              <a:rPr lang="ja-JP" altLang="en-US" dirty="0">
                <a:latin typeface="Meiryo UI" panose="020B0604030504040204" pitchFamily="50" charset="-128"/>
                <a:ea typeface="Meiryo UI" panose="020B0604030504040204" pitchFamily="50" charset="-128"/>
              </a:rPr>
              <a:t>最初に長い文を考えてから短くしていくと良いと思います。</a:t>
            </a:r>
          </a:p>
          <a:p>
            <a:pPr>
              <a:lnSpc>
                <a:spcPct val="120000"/>
              </a:lnSpc>
            </a:pPr>
            <a:r>
              <a:rPr lang="ja-JP" altLang="en-US" dirty="0">
                <a:latin typeface="Meiryo UI" panose="020B0604030504040204" pitchFamily="50" charset="-128"/>
                <a:ea typeface="Meiryo UI" panose="020B0604030504040204" pitchFamily="50" charset="-128"/>
              </a:rPr>
              <a:t>審査員は一日何十件も同じようなピッチを見ているので、</a:t>
            </a:r>
            <a:r>
              <a:rPr lang="ja-JP" altLang="en-US" dirty="0">
                <a:solidFill>
                  <a:srgbClr val="FFC000"/>
                </a:solidFill>
                <a:latin typeface="Meiryo UI" panose="020B0604030504040204" pitchFamily="50" charset="-128"/>
                <a:ea typeface="Meiryo UI" panose="020B0604030504040204" pitchFamily="50" charset="-128"/>
              </a:rPr>
              <a:t>最初に惹きつけられるか</a:t>
            </a:r>
            <a:r>
              <a:rPr lang="ja-JP" altLang="en-US" dirty="0">
                <a:latin typeface="Meiryo UI" panose="020B0604030504040204" pitchFamily="50" charset="-128"/>
                <a:ea typeface="Meiryo UI" panose="020B0604030504040204" pitchFamily="50" charset="-128"/>
              </a:rPr>
              <a:t>が肝心です。</a:t>
            </a:r>
            <a:endParaRPr lang="en-US" altLang="ja-JP" dirty="0">
              <a:latin typeface="Meiryo UI" panose="020B0604030504040204" pitchFamily="50" charset="-128"/>
              <a:ea typeface="Meiryo UI" panose="020B0604030504040204" pitchFamily="50" charset="-128"/>
            </a:endParaRPr>
          </a:p>
          <a:p>
            <a:pPr>
              <a:lnSpc>
                <a:spcPct val="120000"/>
              </a:lnSpc>
            </a:pPr>
            <a:r>
              <a:rPr lang="ja-JP" altLang="en-US" dirty="0">
                <a:latin typeface="Meiryo UI" panose="020B0604030504040204" pitchFamily="50" charset="-128"/>
                <a:ea typeface="Meiryo UI" panose="020B0604030504040204" pitchFamily="50" charset="-128"/>
              </a:rPr>
              <a:t>インパクトのある写真などを用いても良いでしょう。</a:t>
            </a:r>
            <a:endParaRPr lang="en-US" altLang="ja-JP" dirty="0">
              <a:latin typeface="Meiryo UI" panose="020B0604030504040204" pitchFamily="50" charset="-128"/>
              <a:ea typeface="Meiryo UI" panose="020B0604030504040204" pitchFamily="50" charset="-128"/>
            </a:endParaRPr>
          </a:p>
          <a:p>
            <a:pPr>
              <a:lnSpc>
                <a:spcPct val="120000"/>
              </a:lnSpc>
            </a:pPr>
            <a:endParaRPr kumimoji="1" lang="ja-JP" altLang="en-US" dirty="0">
              <a:latin typeface="Meiryo UI" panose="020B0604030504040204" pitchFamily="50" charset="-128"/>
              <a:ea typeface="Meiryo UI" panose="020B0604030504040204" pitchFamily="50" charset="-128"/>
            </a:endParaRPr>
          </a:p>
        </p:txBody>
      </p:sp>
      <p:sp>
        <p:nvSpPr>
          <p:cNvPr id="4" name="テキスト ボックス 6">
            <a:extLst>
              <a:ext uri="{FF2B5EF4-FFF2-40B4-BE49-F238E27FC236}">
                <a16:creationId xmlns:a16="http://schemas.microsoft.com/office/drawing/2014/main" id="{19CA9986-8641-40C1-882C-5315035B371C}"/>
              </a:ext>
            </a:extLst>
          </p:cNvPr>
          <p:cNvSpPr txBox="1">
            <a:spLocks noChangeArrowheads="1"/>
          </p:cNvSpPr>
          <p:nvPr/>
        </p:nvSpPr>
        <p:spPr bwMode="auto">
          <a:xfrm>
            <a:off x="3127165" y="4697731"/>
            <a:ext cx="1674186" cy="323165"/>
          </a:xfrm>
          <a:prstGeom prst="rect">
            <a:avLst/>
          </a:prstGeom>
          <a:noFill/>
          <a:ln w="9525">
            <a:noFill/>
            <a:miter lim="800000"/>
            <a:headEnd/>
            <a:tailEnd/>
          </a:ln>
        </p:spPr>
        <p:txBody>
          <a:bodyPr wrap="square">
            <a:spAutoFit/>
          </a:bodyPr>
          <a:lstStyle/>
          <a:p>
            <a:pPr>
              <a:spcBef>
                <a:spcPts val="900"/>
              </a:spcBef>
            </a:pPr>
            <a:r>
              <a:rPr lang="ja-JP" altLang="en-US" sz="1500" b="1" dirty="0">
                <a:latin typeface="Meiryo UI" panose="020B0604030504040204" pitchFamily="50" charset="-128"/>
                <a:ea typeface="Meiryo UI" panose="020B0604030504040204" pitchFamily="50" charset="-128"/>
              </a:rPr>
              <a:t>研究代表者：</a:t>
            </a:r>
            <a:endParaRPr lang="en-US" altLang="ja-JP" sz="1500" b="1" dirty="0">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77FCA51A-4757-4676-8B21-312A169CFEA8}"/>
              </a:ext>
            </a:extLst>
          </p:cNvPr>
          <p:cNvSpPr/>
          <p:nvPr/>
        </p:nvSpPr>
        <p:spPr>
          <a:xfrm>
            <a:off x="4394019" y="4697731"/>
            <a:ext cx="4545536" cy="323165"/>
          </a:xfrm>
          <a:prstGeom prst="rect">
            <a:avLst/>
          </a:prstGeom>
          <a:solidFill>
            <a:schemeClr val="bg1">
              <a:lumMod val="95000"/>
            </a:schemeClr>
          </a:solidFill>
        </p:spPr>
        <p:txBody>
          <a:bodyPr wrap="square">
            <a:spAutoFit/>
          </a:bodyPr>
          <a:lstStyle/>
          <a:p>
            <a:r>
              <a:rPr lang="ja-JP" altLang="en-US" sz="1500" b="1" dirty="0">
                <a:latin typeface="Meiryo UI" panose="020B0604030504040204" pitchFamily="50" charset="-128"/>
                <a:ea typeface="Meiryo UI" panose="020B0604030504040204" pitchFamily="50" charset="-128"/>
              </a:rPr>
              <a:t>○○大学大学院○○研究科　名前  ○○　△△</a:t>
            </a:r>
            <a:endParaRPr lang="en-US" altLang="ja-JP" sz="1500" b="1" dirty="0">
              <a:latin typeface="Meiryo UI" panose="020B0604030504040204" pitchFamily="50" charset="-128"/>
              <a:ea typeface="Meiryo UI" panose="020B0604030504040204" pitchFamily="50" charset="-128"/>
            </a:endParaRPr>
          </a:p>
        </p:txBody>
      </p:sp>
      <p:sp>
        <p:nvSpPr>
          <p:cNvPr id="6" name="テキスト ボックス 6">
            <a:extLst>
              <a:ext uri="{FF2B5EF4-FFF2-40B4-BE49-F238E27FC236}">
                <a16:creationId xmlns:a16="http://schemas.microsoft.com/office/drawing/2014/main" id="{EAD88F7F-015C-4087-9B5A-468AA850FF69}"/>
              </a:ext>
            </a:extLst>
          </p:cNvPr>
          <p:cNvSpPr txBox="1">
            <a:spLocks noChangeArrowheads="1"/>
          </p:cNvSpPr>
          <p:nvPr/>
        </p:nvSpPr>
        <p:spPr bwMode="auto">
          <a:xfrm>
            <a:off x="3310467" y="5054530"/>
            <a:ext cx="1096853" cy="323165"/>
          </a:xfrm>
          <a:prstGeom prst="rect">
            <a:avLst/>
          </a:prstGeom>
          <a:noFill/>
          <a:ln w="9525">
            <a:noFill/>
            <a:miter lim="800000"/>
            <a:headEnd/>
            <a:tailEnd/>
          </a:ln>
        </p:spPr>
        <p:txBody>
          <a:bodyPr wrap="square">
            <a:spAutoFit/>
          </a:bodyPr>
          <a:lstStyle/>
          <a:p>
            <a:pPr>
              <a:spcBef>
                <a:spcPts val="900"/>
              </a:spcBef>
            </a:pPr>
            <a:r>
              <a:rPr lang="ja-JP" altLang="en-US" sz="1500" b="1" dirty="0">
                <a:latin typeface="Meiryo UI" panose="020B0604030504040204" pitchFamily="50" charset="-128"/>
                <a:ea typeface="Meiryo UI" panose="020B0604030504040204" pitchFamily="50" charset="-128"/>
              </a:rPr>
              <a:t>チーム員：</a:t>
            </a:r>
            <a:endParaRPr lang="en-US" altLang="ja-JP" sz="1500" b="1" dirty="0">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6D71ADDF-D172-4930-82DF-E66F4A99D12E}"/>
              </a:ext>
            </a:extLst>
          </p:cNvPr>
          <p:cNvSpPr/>
          <p:nvPr/>
        </p:nvSpPr>
        <p:spPr>
          <a:xfrm>
            <a:off x="4403451" y="5070904"/>
            <a:ext cx="4545536" cy="323165"/>
          </a:xfrm>
          <a:prstGeom prst="rect">
            <a:avLst/>
          </a:prstGeom>
          <a:solidFill>
            <a:schemeClr val="bg1">
              <a:lumMod val="95000"/>
            </a:schemeClr>
          </a:solidFill>
        </p:spPr>
        <p:txBody>
          <a:bodyPr wrap="square">
            <a:spAutoFit/>
          </a:bodyPr>
          <a:lstStyle/>
          <a:p>
            <a:r>
              <a:rPr lang="ja-JP" altLang="en-US" sz="1500" b="1" dirty="0">
                <a:latin typeface="Meiryo UI" panose="020B0604030504040204" pitchFamily="50" charset="-128"/>
                <a:ea typeface="Meiryo UI" panose="020B0604030504040204" pitchFamily="50" charset="-128"/>
              </a:rPr>
              <a:t>所属機関　役職  ○○　△△</a:t>
            </a:r>
            <a:endParaRPr lang="en-US" altLang="ja-JP" sz="15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968543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58EB6AB-102C-4DF8-8E42-415C4977E100}"/>
              </a:ext>
            </a:extLst>
          </p:cNvPr>
          <p:cNvSpPr>
            <a:spLocks noGrp="1"/>
          </p:cNvSpPr>
          <p:nvPr>
            <p:ph type="title"/>
          </p:nvPr>
        </p:nvSpPr>
        <p:spPr/>
        <p:txBody>
          <a:bodyPr/>
          <a:lstStyle/>
          <a:p>
            <a:r>
              <a:rPr lang="en-US" altLang="ja-JP" b="1" dirty="0">
                <a:latin typeface="Meiryo UI" panose="020B0604030504040204" pitchFamily="50" charset="-128"/>
                <a:ea typeface="Meiryo UI" panose="020B0604030504040204" pitchFamily="50" charset="-128"/>
              </a:rPr>
              <a:t>Problem</a:t>
            </a:r>
            <a:endParaRPr kumimoji="1" lang="ja-JP" altLang="en-US" b="1" dirty="0">
              <a:latin typeface="Meiryo UI" panose="020B0604030504040204" pitchFamily="50" charset="-128"/>
              <a:ea typeface="Meiryo UI" panose="020B0604030504040204" pitchFamily="50" charset="-128"/>
            </a:endParaRPr>
          </a:p>
        </p:txBody>
      </p:sp>
      <p:sp>
        <p:nvSpPr>
          <p:cNvPr id="3" name="コンテンツ プレースホルダー 2">
            <a:extLst>
              <a:ext uri="{FF2B5EF4-FFF2-40B4-BE49-F238E27FC236}">
                <a16:creationId xmlns:a16="http://schemas.microsoft.com/office/drawing/2014/main" id="{8C2784E7-C722-4097-80B5-2709C168AC32}"/>
              </a:ext>
            </a:extLst>
          </p:cNvPr>
          <p:cNvSpPr>
            <a:spLocks noGrp="1"/>
          </p:cNvSpPr>
          <p:nvPr>
            <p:ph idx="1"/>
          </p:nvPr>
        </p:nvSpPr>
        <p:spPr/>
        <p:txBody>
          <a:bodyPr>
            <a:normAutofit fontScale="62500" lnSpcReduction="20000"/>
          </a:bodyPr>
          <a:lstStyle/>
          <a:p>
            <a:pPr marL="0" indent="0">
              <a:lnSpc>
                <a:spcPct val="120000"/>
              </a:lnSpc>
              <a:buNone/>
            </a:pPr>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以下、作成の際に消してください</a:t>
            </a:r>
            <a:r>
              <a:rPr lang="en-US" altLang="ja-JP" dirty="0">
                <a:latin typeface="Meiryo UI" panose="020B0604030504040204" pitchFamily="50" charset="-128"/>
                <a:ea typeface="Meiryo UI" panose="020B0604030504040204" pitchFamily="50" charset="-128"/>
              </a:rPr>
              <a:t>―</a:t>
            </a:r>
          </a:p>
          <a:p>
            <a:pPr marL="0" indent="0">
              <a:lnSpc>
                <a:spcPct val="120000"/>
              </a:lnSpc>
              <a:buNone/>
            </a:pPr>
            <a:endParaRPr lang="en-US" altLang="ja-JP" dirty="0">
              <a:latin typeface="Meiryo UI" panose="020B0604030504040204" pitchFamily="50" charset="-128"/>
              <a:ea typeface="Meiryo UI" panose="020B0604030504040204" pitchFamily="50" charset="-128"/>
            </a:endParaRPr>
          </a:p>
          <a:p>
            <a:pPr>
              <a:lnSpc>
                <a:spcPct val="120000"/>
              </a:lnSpc>
            </a:pPr>
            <a:r>
              <a:rPr lang="ja-JP" altLang="en-US" dirty="0">
                <a:latin typeface="Meiryo UI" panose="020B0604030504040204" pitchFamily="50" charset="-128"/>
                <a:ea typeface="Meiryo UI" panose="020B0604030504040204" pitchFamily="50" charset="-128"/>
              </a:rPr>
              <a:t>どんな製品も、サービスも、何らかの課題を解決するために存在します。</a:t>
            </a:r>
          </a:p>
          <a:p>
            <a:pPr>
              <a:lnSpc>
                <a:spcPct val="120000"/>
              </a:lnSpc>
            </a:pPr>
            <a:r>
              <a:rPr lang="ja-JP" altLang="en-US" dirty="0">
                <a:latin typeface="Meiryo UI" panose="020B0604030504040204" pitchFamily="50" charset="-128"/>
                <a:ea typeface="Meiryo UI" panose="020B0604030504040204" pitchFamily="50" charset="-128"/>
              </a:rPr>
              <a:t>ピッチの最も重要パートは、製品がどのようなものであるかよりも、</a:t>
            </a:r>
            <a:r>
              <a:rPr lang="ja-JP" altLang="en-US" dirty="0">
                <a:solidFill>
                  <a:srgbClr val="FFC000"/>
                </a:solidFill>
                <a:latin typeface="Meiryo UI" panose="020B0604030504040204" pitchFamily="50" charset="-128"/>
                <a:ea typeface="Meiryo UI" panose="020B0604030504040204" pitchFamily="50" charset="-128"/>
              </a:rPr>
              <a:t>どんな顧客</a:t>
            </a:r>
            <a:r>
              <a:rPr lang="ja-JP" altLang="en-US" dirty="0">
                <a:latin typeface="Meiryo UI" panose="020B0604030504040204" pitchFamily="50" charset="-128"/>
                <a:ea typeface="Meiryo UI" panose="020B0604030504040204" pitchFamily="50" charset="-128"/>
              </a:rPr>
              <a:t>の</a:t>
            </a:r>
            <a:r>
              <a:rPr lang="ja-JP" altLang="en-US" dirty="0">
                <a:solidFill>
                  <a:srgbClr val="FFC000"/>
                </a:solidFill>
                <a:latin typeface="Meiryo UI" panose="020B0604030504040204" pitchFamily="50" charset="-128"/>
                <a:ea typeface="Meiryo UI" panose="020B0604030504040204" pitchFamily="50" charset="-128"/>
              </a:rPr>
              <a:t>どんな課題</a:t>
            </a:r>
            <a:r>
              <a:rPr lang="ja-JP" altLang="en-US" dirty="0">
                <a:latin typeface="Meiryo UI" panose="020B0604030504040204" pitchFamily="50" charset="-128"/>
                <a:ea typeface="Meiryo UI" panose="020B0604030504040204" pitchFamily="50" charset="-128"/>
              </a:rPr>
              <a:t>に取り組むかというところです。</a:t>
            </a:r>
            <a:r>
              <a:rPr lang="ja-JP" altLang="en-US" dirty="0">
                <a:solidFill>
                  <a:srgbClr val="FFC000"/>
                </a:solidFill>
                <a:latin typeface="Meiryo UI" panose="020B0604030504040204" pitchFamily="50" charset="-128"/>
                <a:ea typeface="Meiryo UI" panose="020B0604030504040204" pitchFamily="50" charset="-128"/>
              </a:rPr>
              <a:t>まずは課題をクリアに話してください</a:t>
            </a:r>
            <a:r>
              <a:rPr lang="ja-JP" altLang="en-US" dirty="0">
                <a:latin typeface="Meiryo UI" panose="020B0604030504040204" pitchFamily="50" charset="-128"/>
                <a:ea typeface="Meiryo UI" panose="020B0604030504040204" pitchFamily="50" charset="-128"/>
              </a:rPr>
              <a:t>。</a:t>
            </a:r>
          </a:p>
          <a:p>
            <a:pPr>
              <a:lnSpc>
                <a:spcPct val="120000"/>
              </a:lnSpc>
            </a:pPr>
            <a:r>
              <a:rPr lang="ja-JP" altLang="en-US" dirty="0">
                <a:latin typeface="Meiryo UI" panose="020B0604030504040204" pitchFamily="50" charset="-128"/>
                <a:ea typeface="Meiryo UI" panose="020B0604030504040204" pitchFamily="50" charset="-128"/>
              </a:rPr>
              <a:t>特に課題の大きさやインパクト、課題の身近さや意外性等で</a:t>
            </a:r>
            <a:r>
              <a:rPr lang="ja-JP" altLang="en-US" dirty="0">
                <a:solidFill>
                  <a:srgbClr val="FFC000"/>
                </a:solidFill>
                <a:latin typeface="Meiryo UI" panose="020B0604030504040204" pitchFamily="50" charset="-128"/>
                <a:ea typeface="Meiryo UI" panose="020B0604030504040204" pitchFamily="50" charset="-128"/>
              </a:rPr>
              <a:t>聞き手の興味を喚起</a:t>
            </a:r>
            <a:r>
              <a:rPr lang="ja-JP" altLang="en-US" dirty="0">
                <a:latin typeface="Meiryo UI" panose="020B0604030504040204" pitchFamily="50" charset="-128"/>
                <a:ea typeface="Meiryo UI" panose="020B0604030504040204" pitchFamily="50" charset="-128"/>
              </a:rPr>
              <a:t>してください。</a:t>
            </a:r>
          </a:p>
          <a:p>
            <a:pPr>
              <a:lnSpc>
                <a:spcPct val="120000"/>
              </a:lnSpc>
            </a:pPr>
            <a:r>
              <a:rPr lang="ja-JP" altLang="en-US" dirty="0">
                <a:latin typeface="Meiryo UI" panose="020B0604030504040204" pitchFamily="50" charset="-128"/>
                <a:ea typeface="Meiryo UI" panose="020B0604030504040204" pitchFamily="50" charset="-128"/>
              </a:rPr>
              <a:t>課題が起こるタイミング、課題の別の側面、課題の根本的な原因も考慮してください。</a:t>
            </a:r>
            <a:br>
              <a:rPr lang="en-US" altLang="ja-JP" dirty="0">
                <a:latin typeface="Meiryo UI" panose="020B0604030504040204" pitchFamily="50" charset="-128"/>
                <a:ea typeface="Meiryo UI" panose="020B0604030504040204" pitchFamily="50" charset="-128"/>
              </a:rPr>
            </a:br>
            <a:r>
              <a:rPr lang="ja-JP" altLang="en-US" dirty="0">
                <a:latin typeface="Meiryo UI" panose="020B0604030504040204" pitchFamily="50" charset="-128"/>
                <a:ea typeface="Meiryo UI" panose="020B0604030504040204" pitchFamily="50" charset="-128"/>
              </a:rPr>
              <a:t>たとえば、何らかオリジナルの具体的な事例やエピソードを用いることで、「</a:t>
            </a:r>
            <a:r>
              <a:rPr lang="ja-JP" altLang="en-US" dirty="0">
                <a:solidFill>
                  <a:srgbClr val="FFC000"/>
                </a:solidFill>
                <a:latin typeface="Meiryo UI" panose="020B0604030504040204" pitchFamily="50" charset="-128"/>
                <a:ea typeface="Meiryo UI" panose="020B0604030504040204" pitchFamily="50" charset="-128"/>
              </a:rPr>
              <a:t>話者は課題の本質を自分より良く知っている</a:t>
            </a:r>
            <a:r>
              <a:rPr lang="ja-JP" altLang="en-US" dirty="0">
                <a:latin typeface="Meiryo UI" panose="020B0604030504040204" pitchFamily="50" charset="-128"/>
                <a:ea typeface="Meiryo UI" panose="020B0604030504040204" pitchFamily="50" charset="-128"/>
              </a:rPr>
              <a:t>（よく考えている）」と聴衆に思わせることが重要です。</a:t>
            </a:r>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5370539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374B7C0-6F76-4382-B40F-83D592814523}"/>
              </a:ext>
            </a:extLst>
          </p:cNvPr>
          <p:cNvSpPr>
            <a:spLocks noGrp="1"/>
          </p:cNvSpPr>
          <p:nvPr>
            <p:ph type="title"/>
          </p:nvPr>
        </p:nvSpPr>
        <p:spPr/>
        <p:txBody>
          <a:bodyPr/>
          <a:lstStyle/>
          <a:p>
            <a:r>
              <a:rPr lang="en-US" altLang="ja-JP" b="1" dirty="0">
                <a:latin typeface="Meiryo UI" panose="020B0604030504040204" pitchFamily="50" charset="-128"/>
                <a:ea typeface="Meiryo UI" panose="020B0604030504040204" pitchFamily="50" charset="-128"/>
              </a:rPr>
              <a:t>Solution</a:t>
            </a:r>
            <a:endParaRPr kumimoji="1" lang="ja-JP" altLang="en-US" b="1" dirty="0">
              <a:latin typeface="Meiryo UI" panose="020B0604030504040204" pitchFamily="50" charset="-128"/>
              <a:ea typeface="Meiryo UI" panose="020B0604030504040204" pitchFamily="50" charset="-128"/>
            </a:endParaRPr>
          </a:p>
        </p:txBody>
      </p:sp>
      <p:sp>
        <p:nvSpPr>
          <p:cNvPr id="3" name="コンテンツ プレースホルダー 2">
            <a:extLst>
              <a:ext uri="{FF2B5EF4-FFF2-40B4-BE49-F238E27FC236}">
                <a16:creationId xmlns:a16="http://schemas.microsoft.com/office/drawing/2014/main" id="{21EC8272-B480-41BE-AA55-9D09F2D13C3F}"/>
              </a:ext>
            </a:extLst>
          </p:cNvPr>
          <p:cNvSpPr>
            <a:spLocks noGrp="1"/>
          </p:cNvSpPr>
          <p:nvPr>
            <p:ph idx="1"/>
          </p:nvPr>
        </p:nvSpPr>
        <p:spPr>
          <a:xfrm>
            <a:off x="822960" y="2241550"/>
            <a:ext cx="7543800" cy="3324860"/>
          </a:xfrm>
        </p:spPr>
        <p:txBody>
          <a:bodyPr vert="horz" lIns="0" tIns="34290" rIns="0" bIns="34290" rtlCol="0" anchor="t">
            <a:normAutofit fontScale="55000" lnSpcReduction="20000"/>
          </a:bodyPr>
          <a:lstStyle/>
          <a:p>
            <a:pPr>
              <a:lnSpc>
                <a:spcPct val="120000"/>
              </a:lnSpc>
            </a:pPr>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以下、作成の際に消してください</a:t>
            </a:r>
            <a:r>
              <a:rPr lang="en-US" altLang="ja-JP" dirty="0">
                <a:latin typeface="Meiryo UI" panose="020B0604030504040204" pitchFamily="50" charset="-128"/>
                <a:ea typeface="Meiryo UI" panose="020B0604030504040204" pitchFamily="50" charset="-128"/>
              </a:rPr>
              <a:t>―</a:t>
            </a:r>
          </a:p>
          <a:p>
            <a:pPr marL="0" indent="0">
              <a:lnSpc>
                <a:spcPct val="120000"/>
              </a:lnSpc>
              <a:buNone/>
            </a:pPr>
            <a:endParaRPr lang="en-US" altLang="ja-JP" dirty="0">
              <a:latin typeface="Meiryo UI" panose="020B0604030504040204" pitchFamily="50" charset="-128"/>
              <a:ea typeface="Meiryo UI" panose="020B0604030504040204" pitchFamily="50" charset="-128"/>
            </a:endParaRPr>
          </a:p>
          <a:p>
            <a:pPr>
              <a:lnSpc>
                <a:spcPct val="120000"/>
              </a:lnSpc>
            </a:pPr>
            <a:r>
              <a:rPr lang="ja-JP" altLang="en-US" dirty="0">
                <a:latin typeface="Meiryo UI" panose="020B0604030504040204" pitchFamily="50" charset="-128"/>
                <a:ea typeface="Meiryo UI" panose="020B0604030504040204" pitchFamily="50" charset="-128"/>
              </a:rPr>
              <a:t>この項目では、課題を</a:t>
            </a:r>
            <a:r>
              <a:rPr lang="ja-JP" altLang="en-US" dirty="0">
                <a:solidFill>
                  <a:srgbClr val="FFC000"/>
                </a:solidFill>
                <a:latin typeface="Meiryo UI" panose="020B0604030504040204" pitchFamily="50" charset="-128"/>
                <a:ea typeface="Meiryo UI" panose="020B0604030504040204" pitchFamily="50" charset="-128"/>
              </a:rPr>
              <a:t>どのように解決するか</a:t>
            </a:r>
            <a:r>
              <a:rPr lang="ja-JP" altLang="en-US" dirty="0">
                <a:latin typeface="Meiryo UI" panose="020B0604030504040204" pitchFamily="50" charset="-128"/>
                <a:ea typeface="Meiryo UI" panose="020B0604030504040204" pitchFamily="50" charset="-128"/>
              </a:rPr>
              <a:t>を述べます。</a:t>
            </a:r>
            <a:endParaRPr lang="en-US" altLang="ja-JP" dirty="0">
              <a:latin typeface="Meiryo UI" panose="020B0604030504040204" pitchFamily="50" charset="-128"/>
              <a:ea typeface="Meiryo UI" panose="020B0604030504040204" pitchFamily="50" charset="-128"/>
            </a:endParaRPr>
          </a:p>
          <a:p>
            <a:pPr>
              <a:lnSpc>
                <a:spcPct val="120000"/>
              </a:lnSpc>
            </a:pPr>
            <a:r>
              <a:rPr lang="ja-JP" altLang="en-US" dirty="0">
                <a:latin typeface="Meiryo UI" panose="020B0604030504040204" pitchFamily="50" charset="-128"/>
                <a:ea typeface="Meiryo UI" panose="020B0604030504040204" pitchFamily="50" charset="-128"/>
              </a:rPr>
              <a:t>つまり</a:t>
            </a:r>
            <a:r>
              <a:rPr lang="ja-JP" altLang="en-US" dirty="0">
                <a:solidFill>
                  <a:srgbClr val="FFC000"/>
                </a:solidFill>
                <a:latin typeface="Meiryo UI" panose="020B0604030504040204" pitchFamily="50" charset="-128"/>
                <a:ea typeface="Meiryo UI" panose="020B0604030504040204" pitchFamily="50" charset="-128"/>
              </a:rPr>
              <a:t>製品</a:t>
            </a:r>
            <a:r>
              <a:rPr lang="ja-JP" altLang="en-US" dirty="0">
                <a:latin typeface="Meiryo UI" panose="020B0604030504040204" pitchFamily="50" charset="-128"/>
                <a:ea typeface="Meiryo UI" panose="020B0604030504040204" pitchFamily="50" charset="-128"/>
              </a:rPr>
              <a:t>がどのように課題（前項：</a:t>
            </a:r>
            <a:r>
              <a:rPr lang="en-US" altLang="ja-JP" dirty="0">
                <a:latin typeface="Meiryo UI" panose="020B0604030504040204" pitchFamily="50" charset="-128"/>
                <a:ea typeface="Meiryo UI" panose="020B0604030504040204" pitchFamily="50" charset="-128"/>
              </a:rPr>
              <a:t>Problem</a:t>
            </a:r>
            <a:r>
              <a:rPr lang="ja-JP" altLang="en-US" dirty="0">
                <a:latin typeface="Meiryo UI" panose="020B0604030504040204" pitchFamily="50" charset="-128"/>
                <a:ea typeface="Meiryo UI" panose="020B0604030504040204" pitchFamily="50" charset="-128"/>
              </a:rPr>
              <a:t>）を解決するかをここで話します。</a:t>
            </a:r>
            <a:endParaRPr lang="en-US" altLang="ja-JP" dirty="0">
              <a:latin typeface="Meiryo UI" panose="020B0604030504040204" pitchFamily="50" charset="-128"/>
              <a:ea typeface="Meiryo UI" panose="020B0604030504040204" pitchFamily="50" charset="-128"/>
            </a:endParaRPr>
          </a:p>
          <a:p>
            <a:pPr>
              <a:lnSpc>
                <a:spcPct val="120000"/>
              </a:lnSpc>
            </a:pPr>
            <a:r>
              <a:rPr lang="ja-JP" altLang="en-US" dirty="0">
                <a:latin typeface="Meiryo UI" panose="020B0604030504040204" pitchFamily="50" charset="-128"/>
                <a:ea typeface="Meiryo UI" panose="020B0604030504040204" pitchFamily="50" charset="-128"/>
              </a:rPr>
              <a:t>また課題を解決することで、</a:t>
            </a:r>
            <a:r>
              <a:rPr lang="ja-JP" altLang="en-US" dirty="0">
                <a:solidFill>
                  <a:srgbClr val="FFC000"/>
                </a:solidFill>
                <a:latin typeface="Meiryo UI" panose="020B0604030504040204" pitchFamily="50" charset="-128"/>
                <a:ea typeface="Meiryo UI" panose="020B0604030504040204" pitchFamily="50" charset="-128"/>
              </a:rPr>
              <a:t>どのような価値が生まれるかを強調</a:t>
            </a:r>
            <a:r>
              <a:rPr lang="ja-JP" altLang="en-US" dirty="0">
                <a:latin typeface="Meiryo UI" panose="020B0604030504040204" pitchFamily="50" charset="-128"/>
                <a:ea typeface="Meiryo UI" panose="020B0604030504040204" pitchFamily="50" charset="-128"/>
              </a:rPr>
              <a:t>します。</a:t>
            </a:r>
            <a:br>
              <a:rPr lang="en-US" altLang="ja-JP" dirty="0">
                <a:latin typeface="Meiryo UI" panose="020B0604030504040204" pitchFamily="50" charset="-128"/>
                <a:ea typeface="Meiryo UI" panose="020B0604030504040204" pitchFamily="50" charset="-128"/>
              </a:rPr>
            </a:br>
            <a:r>
              <a:rPr lang="en-US" altLang="ja-JP" dirty="0">
                <a:latin typeface="Meiryo UI" panose="020B0604030504040204" pitchFamily="50" charset="-128"/>
                <a:ea typeface="Meiryo UI" panose="020B0604030504040204" pitchFamily="50" charset="-128"/>
              </a:rPr>
              <a:t>&lt;</a:t>
            </a:r>
            <a:r>
              <a:rPr lang="ja-JP" altLang="en-US" dirty="0">
                <a:latin typeface="Meiryo UI" panose="020B0604030504040204" pitchFamily="50" charset="-128"/>
                <a:ea typeface="Meiryo UI" panose="020B0604030504040204" pitchFamily="50" charset="-128"/>
              </a:rPr>
              <a:t>例</a:t>
            </a:r>
            <a:r>
              <a:rPr lang="en-US" altLang="ja-JP" dirty="0">
                <a:latin typeface="Meiryo UI" panose="020B0604030504040204" pitchFamily="50" charset="-128"/>
                <a:ea typeface="Meiryo UI" panose="020B0604030504040204" pitchFamily="50" charset="-128"/>
              </a:rPr>
              <a:t>&gt;</a:t>
            </a:r>
            <a:br>
              <a:rPr lang="en-US" altLang="ja-JP" dirty="0">
                <a:latin typeface="Meiryo UI" panose="020B0604030504040204" pitchFamily="50" charset="-128"/>
                <a:ea typeface="Meiryo UI" panose="020B0604030504040204" pitchFamily="50" charset="-128"/>
              </a:rPr>
            </a:br>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）従来より小さくなる</a:t>
            </a:r>
            <a:br>
              <a:rPr lang="en-US" altLang="ja-JP" dirty="0">
                <a:latin typeface="Meiryo UI" panose="020B0604030504040204" pitchFamily="50" charset="-128"/>
                <a:ea typeface="Meiryo UI" panose="020B0604030504040204" pitchFamily="50" charset="-128"/>
              </a:rPr>
            </a:br>
            <a:r>
              <a:rPr lang="ja-JP" altLang="en-US" dirty="0">
                <a:latin typeface="Meiryo UI" panose="020B0604030504040204" pitchFamily="50" charset="-128"/>
                <a:ea typeface="Meiryo UI" panose="020B0604030504040204" pitchFamily="50" charset="-128"/>
              </a:rPr>
              <a:t>〇）従来より小さくなることで、？？？に設置でき、？？？シーンで活用することで？？？の価値をもたらす</a:t>
            </a:r>
          </a:p>
          <a:p>
            <a:pPr>
              <a:lnSpc>
                <a:spcPct val="120000"/>
              </a:lnSpc>
            </a:pPr>
            <a:r>
              <a:rPr lang="ja-JP" altLang="en-US" dirty="0">
                <a:latin typeface="Meiryo UI" panose="020B0604030504040204" pitchFamily="50" charset="-128"/>
                <a:ea typeface="Meiryo UI" panose="020B0604030504040204" pitchFamily="50" charset="-128"/>
              </a:rPr>
              <a:t>解決策や製品の説明はつい長くなりがちですが、</a:t>
            </a:r>
            <a:r>
              <a:rPr lang="ja-JP" altLang="en-US" dirty="0">
                <a:solidFill>
                  <a:srgbClr val="FF0000"/>
                </a:solidFill>
                <a:latin typeface="Meiryo UI" panose="020B0604030504040204" pitchFamily="50" charset="-128"/>
                <a:ea typeface="Meiryo UI" panose="020B0604030504040204" pitchFamily="50" charset="-128"/>
              </a:rPr>
              <a:t>根本的な部分だけを簡潔に言えるようになる</a:t>
            </a:r>
            <a:r>
              <a:rPr lang="ja-JP" altLang="en-US" dirty="0">
                <a:latin typeface="Meiryo UI" panose="020B0604030504040204" pitchFamily="50" charset="-128"/>
                <a:ea typeface="Meiryo UI" panose="020B0604030504040204" pitchFamily="50" charset="-128"/>
              </a:rPr>
              <a:t>までブラッシュアップしてください。</a:t>
            </a:r>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845573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6A05CF1-56D2-4D2A-B839-231C5F375D72}"/>
              </a:ext>
            </a:extLst>
          </p:cNvPr>
          <p:cNvSpPr>
            <a:spLocks noGrp="1"/>
          </p:cNvSpPr>
          <p:nvPr>
            <p:ph type="title"/>
          </p:nvPr>
        </p:nvSpPr>
        <p:spPr/>
        <p:txBody>
          <a:bodyPr/>
          <a:lstStyle/>
          <a:p>
            <a:r>
              <a:rPr lang="en-US" altLang="ja-JP" b="1" dirty="0">
                <a:latin typeface="Meiryo UI" panose="020B0604030504040204" pitchFamily="50" charset="-128"/>
                <a:ea typeface="Meiryo UI" panose="020B0604030504040204" pitchFamily="50" charset="-128"/>
              </a:rPr>
              <a:t>Traction</a:t>
            </a:r>
            <a:endParaRPr kumimoji="1" lang="ja-JP" altLang="en-US" b="1" dirty="0">
              <a:latin typeface="Meiryo UI" panose="020B0604030504040204" pitchFamily="50" charset="-128"/>
              <a:ea typeface="Meiryo UI" panose="020B0604030504040204" pitchFamily="50" charset="-128"/>
            </a:endParaRPr>
          </a:p>
        </p:txBody>
      </p:sp>
      <p:sp>
        <p:nvSpPr>
          <p:cNvPr id="3" name="コンテンツ プレースホルダー 2">
            <a:extLst>
              <a:ext uri="{FF2B5EF4-FFF2-40B4-BE49-F238E27FC236}">
                <a16:creationId xmlns:a16="http://schemas.microsoft.com/office/drawing/2014/main" id="{56574B6E-8769-48F5-A04D-ABAD0D0F2855}"/>
              </a:ext>
            </a:extLst>
          </p:cNvPr>
          <p:cNvSpPr>
            <a:spLocks noGrp="1"/>
          </p:cNvSpPr>
          <p:nvPr>
            <p:ph idx="1"/>
          </p:nvPr>
        </p:nvSpPr>
        <p:spPr/>
        <p:txBody>
          <a:bodyPr>
            <a:normAutofit fontScale="77500" lnSpcReduction="20000"/>
          </a:bodyPr>
          <a:lstStyle/>
          <a:p>
            <a:pPr marL="0" indent="0">
              <a:lnSpc>
                <a:spcPct val="120000"/>
              </a:lnSpc>
              <a:buNone/>
            </a:pPr>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以下、作成の際に消してください</a:t>
            </a:r>
            <a:r>
              <a:rPr lang="en-US" altLang="ja-JP" dirty="0">
                <a:latin typeface="Meiryo UI" panose="020B0604030504040204" pitchFamily="50" charset="-128"/>
                <a:ea typeface="Meiryo UI" panose="020B0604030504040204" pitchFamily="50" charset="-128"/>
              </a:rPr>
              <a:t>―</a:t>
            </a:r>
          </a:p>
          <a:p>
            <a:pPr>
              <a:lnSpc>
                <a:spcPct val="120000"/>
              </a:lnSpc>
            </a:pPr>
            <a:endParaRPr lang="en-US" altLang="ja-JP" dirty="0">
              <a:latin typeface="Meiryo UI" panose="020B0604030504040204" pitchFamily="50" charset="-128"/>
              <a:ea typeface="Meiryo UI" panose="020B0604030504040204" pitchFamily="50" charset="-128"/>
            </a:endParaRPr>
          </a:p>
          <a:p>
            <a:pPr>
              <a:lnSpc>
                <a:spcPct val="120000"/>
              </a:lnSpc>
            </a:pPr>
            <a:r>
              <a:rPr lang="ja-JP" altLang="en-US" dirty="0">
                <a:latin typeface="Meiryo UI" panose="020B0604030504040204" pitchFamily="50" charset="-128"/>
                <a:ea typeface="Meiryo UI" panose="020B0604030504040204" pitchFamily="50" charset="-128"/>
              </a:rPr>
              <a:t>トラクションとは顧客からの引き合いのことを指します。</a:t>
            </a:r>
            <a:endParaRPr lang="en-US" altLang="ja-JP" dirty="0">
              <a:latin typeface="Meiryo UI" panose="020B0604030504040204" pitchFamily="50" charset="-128"/>
              <a:ea typeface="Meiryo UI" panose="020B0604030504040204" pitchFamily="50" charset="-128"/>
            </a:endParaRPr>
          </a:p>
          <a:p>
            <a:pPr>
              <a:lnSpc>
                <a:spcPct val="120000"/>
              </a:lnSpc>
            </a:pPr>
            <a:r>
              <a:rPr lang="ja-JP" altLang="en-US" dirty="0">
                <a:latin typeface="Meiryo UI" panose="020B0604030504040204" pitchFamily="50" charset="-128"/>
                <a:ea typeface="Meiryo UI" panose="020B0604030504040204" pitchFamily="50" charset="-128"/>
              </a:rPr>
              <a:t>ここではアクティブユーザー数や売上、成長率などを記載します。</a:t>
            </a:r>
          </a:p>
          <a:p>
            <a:pPr>
              <a:lnSpc>
                <a:spcPct val="120000"/>
              </a:lnSpc>
            </a:pPr>
            <a:r>
              <a:rPr lang="ja-JP" altLang="en-US" dirty="0">
                <a:latin typeface="Meiryo UI" panose="020B0604030504040204" pitchFamily="50" charset="-128"/>
                <a:ea typeface="Meiryo UI" panose="020B0604030504040204" pitchFamily="50" charset="-128"/>
              </a:rPr>
              <a:t>まだアイデア段階でそうしたデータがない場合、</a:t>
            </a:r>
            <a:r>
              <a:rPr lang="en-US" altLang="ja-JP" dirty="0">
                <a:latin typeface="Meiryo UI" panose="020B0604030504040204" pitchFamily="50" charset="-128"/>
                <a:ea typeface="Meiryo UI" panose="020B0604030504040204" pitchFamily="50" charset="-128"/>
              </a:rPr>
              <a:t>Traction </a:t>
            </a:r>
            <a:r>
              <a:rPr lang="ja-JP" altLang="en-US" dirty="0">
                <a:latin typeface="Meiryo UI" panose="020B0604030504040204" pitchFamily="50" charset="-128"/>
                <a:ea typeface="Meiryo UI" panose="020B0604030504040204" pitchFamily="50" charset="-128"/>
              </a:rPr>
              <a:t>の項目は飛ばすか、</a:t>
            </a:r>
            <a:r>
              <a:rPr lang="ja-JP" altLang="en-US" dirty="0">
                <a:solidFill>
                  <a:srgbClr val="FF0000"/>
                </a:solidFill>
                <a:latin typeface="Meiryo UI" panose="020B0604030504040204" pitchFamily="50" charset="-128"/>
                <a:ea typeface="Meiryo UI" panose="020B0604030504040204" pitchFamily="50" charset="-128"/>
              </a:rPr>
              <a:t>少数でも良いので一度アイデアを小さく実践してみて顧客からの声を入れて下さい</a:t>
            </a:r>
            <a:r>
              <a:rPr lang="ja-JP" altLang="en-US" dirty="0">
                <a:latin typeface="Meiryo UI" panose="020B0604030504040204" pitchFamily="50" charset="-128"/>
                <a:ea typeface="Meiryo UI" panose="020B0604030504040204" pitchFamily="50" charset="-128"/>
              </a:rPr>
              <a:t>。</a:t>
            </a:r>
          </a:p>
          <a:p>
            <a:pPr>
              <a:lnSpc>
                <a:spcPct val="120000"/>
              </a:lnSpc>
            </a:pPr>
            <a:r>
              <a:rPr lang="ja-JP" altLang="en-US" dirty="0">
                <a:latin typeface="Meiryo UI" panose="020B0604030504040204" pitchFamily="50" charset="-128"/>
                <a:ea typeface="Meiryo UI" panose="020B0604030504040204" pitchFamily="50" charset="-128"/>
              </a:rPr>
              <a:t>聞き手がそのアイデアを良いかどうか判断する際には、そのコンセプトの良し悪しだけではなく、</a:t>
            </a:r>
            <a:r>
              <a:rPr lang="ja-JP" altLang="en-US" dirty="0">
                <a:solidFill>
                  <a:srgbClr val="FF0000"/>
                </a:solidFill>
                <a:latin typeface="Meiryo UI" panose="020B0604030504040204" pitchFamily="50" charset="-128"/>
                <a:ea typeface="Meiryo UI" panose="020B0604030504040204" pitchFamily="50" charset="-128"/>
              </a:rPr>
              <a:t>実際に顧客が欲しがっているというファクトが一番説得力があります</a:t>
            </a:r>
            <a:r>
              <a:rPr lang="ja-JP" altLang="en-US" dirty="0">
                <a:latin typeface="Meiryo UI" panose="020B0604030504040204" pitchFamily="50" charset="-128"/>
                <a:ea typeface="Meiryo UI" panose="020B0604030504040204" pitchFamily="50" charset="-128"/>
              </a:rPr>
              <a:t>。</a:t>
            </a:r>
            <a:endParaRPr lang="en-US" altLang="ja-JP" dirty="0">
              <a:latin typeface="Meiryo UI" panose="020B0604030504040204" pitchFamily="50" charset="-128"/>
              <a:ea typeface="Meiryo UI" panose="020B0604030504040204" pitchFamily="50" charset="-128"/>
            </a:endParaRPr>
          </a:p>
          <a:p>
            <a:pPr>
              <a:lnSpc>
                <a:spcPct val="120000"/>
              </a:lnSpc>
            </a:pPr>
            <a:endParaRPr lang="en-US" altLang="ja-JP" dirty="0">
              <a:latin typeface="Meiryo UI" panose="020B0604030504040204" pitchFamily="50" charset="-128"/>
              <a:ea typeface="Meiryo UI" panose="020B0604030504040204" pitchFamily="50" charset="-128"/>
            </a:endParaRPr>
          </a:p>
          <a:p>
            <a:pPr>
              <a:lnSpc>
                <a:spcPct val="120000"/>
              </a:lnSpc>
            </a:pPr>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462346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7E93ECD-8D6B-4EDF-A769-9847A0B68F4A}"/>
              </a:ext>
            </a:extLst>
          </p:cNvPr>
          <p:cNvSpPr>
            <a:spLocks noGrp="1"/>
          </p:cNvSpPr>
          <p:nvPr>
            <p:ph type="title"/>
          </p:nvPr>
        </p:nvSpPr>
        <p:spPr/>
        <p:txBody>
          <a:bodyPr/>
          <a:lstStyle/>
          <a:p>
            <a:r>
              <a:rPr lang="en-US" altLang="ja-JP" b="1" dirty="0">
                <a:latin typeface="Meiryo UI" panose="020B0604030504040204" pitchFamily="50" charset="-128"/>
                <a:ea typeface="Meiryo UI" panose="020B0604030504040204" pitchFamily="50" charset="-128"/>
              </a:rPr>
              <a:t>Unique Insight</a:t>
            </a:r>
            <a:endParaRPr kumimoji="1" lang="ja-JP" altLang="en-US" b="1" dirty="0">
              <a:latin typeface="Meiryo UI" panose="020B0604030504040204" pitchFamily="50" charset="-128"/>
              <a:ea typeface="Meiryo UI" panose="020B0604030504040204" pitchFamily="50" charset="-128"/>
            </a:endParaRPr>
          </a:p>
        </p:txBody>
      </p:sp>
      <p:sp>
        <p:nvSpPr>
          <p:cNvPr id="3" name="コンテンツ プレースホルダー 2">
            <a:extLst>
              <a:ext uri="{FF2B5EF4-FFF2-40B4-BE49-F238E27FC236}">
                <a16:creationId xmlns:a16="http://schemas.microsoft.com/office/drawing/2014/main" id="{54FD5289-A08D-4779-8B0D-577F9E9C4FAB}"/>
              </a:ext>
            </a:extLst>
          </p:cNvPr>
          <p:cNvSpPr>
            <a:spLocks noGrp="1"/>
          </p:cNvSpPr>
          <p:nvPr>
            <p:ph idx="1"/>
          </p:nvPr>
        </p:nvSpPr>
        <p:spPr/>
        <p:txBody>
          <a:bodyPr>
            <a:normAutofit fontScale="85000" lnSpcReduction="20000"/>
          </a:bodyPr>
          <a:lstStyle/>
          <a:p>
            <a:pPr marL="0" indent="0">
              <a:lnSpc>
                <a:spcPct val="120000"/>
              </a:lnSpc>
              <a:buNone/>
            </a:pPr>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以下、作成の際に消してください</a:t>
            </a:r>
            <a:r>
              <a:rPr lang="en-US" altLang="ja-JP" dirty="0">
                <a:latin typeface="Meiryo UI" panose="020B0604030504040204" pitchFamily="50" charset="-128"/>
                <a:ea typeface="Meiryo UI" panose="020B0604030504040204" pitchFamily="50" charset="-128"/>
              </a:rPr>
              <a:t>―</a:t>
            </a:r>
          </a:p>
          <a:p>
            <a:pPr>
              <a:lnSpc>
                <a:spcPct val="120000"/>
              </a:lnSpc>
            </a:pPr>
            <a:endParaRPr lang="en-US" altLang="ja-JP" dirty="0">
              <a:latin typeface="Meiryo UI" panose="020B0604030504040204" pitchFamily="50" charset="-128"/>
              <a:ea typeface="Meiryo UI" panose="020B0604030504040204" pitchFamily="50" charset="-128"/>
            </a:endParaRPr>
          </a:p>
          <a:p>
            <a:pPr>
              <a:lnSpc>
                <a:spcPct val="120000"/>
              </a:lnSpc>
            </a:pPr>
            <a:r>
              <a:rPr lang="ja-JP" altLang="en-US" dirty="0">
                <a:latin typeface="Meiryo UI" panose="020B0604030504040204" pitchFamily="50" charset="-128"/>
                <a:ea typeface="Meiryo UI" panose="020B0604030504040204" pitchFamily="50" charset="-128"/>
              </a:rPr>
              <a:t>審査員や投資家の気づいていない、あなただけが知っている</a:t>
            </a:r>
            <a:br>
              <a:rPr lang="en-US" altLang="ja-JP" dirty="0">
                <a:latin typeface="Meiryo UI" panose="020B0604030504040204" pitchFamily="50" charset="-128"/>
                <a:ea typeface="Meiryo UI" panose="020B0604030504040204" pitchFamily="50" charset="-128"/>
              </a:rPr>
            </a:br>
            <a:r>
              <a:rPr lang="ja-JP" altLang="en-US" dirty="0">
                <a:solidFill>
                  <a:srgbClr val="FF0000"/>
                </a:solidFill>
                <a:latin typeface="Meiryo UI" panose="020B0604030504040204" pitchFamily="50" charset="-128"/>
                <a:ea typeface="Meiryo UI" panose="020B0604030504040204" pitchFamily="50" charset="-128"/>
              </a:rPr>
              <a:t>重要な真実（秘密）</a:t>
            </a:r>
            <a:r>
              <a:rPr lang="ja-JP" altLang="en-US" dirty="0">
                <a:latin typeface="Meiryo UI" panose="020B0604030504040204" pitchFamily="50" charset="-128"/>
                <a:ea typeface="Meiryo UI" panose="020B0604030504040204" pitchFamily="50" charset="-128"/>
              </a:rPr>
              <a:t>を伝えてください。</a:t>
            </a:r>
            <a:endParaRPr lang="en-US" altLang="ja-JP" dirty="0">
              <a:latin typeface="Meiryo UI" panose="020B0604030504040204" pitchFamily="50" charset="-128"/>
              <a:ea typeface="Meiryo UI" panose="020B0604030504040204" pitchFamily="50" charset="-128"/>
            </a:endParaRPr>
          </a:p>
          <a:p>
            <a:pPr>
              <a:lnSpc>
                <a:spcPct val="120000"/>
              </a:lnSpc>
            </a:pPr>
            <a:r>
              <a:rPr lang="ja-JP" altLang="en-US" dirty="0">
                <a:latin typeface="Meiryo UI" panose="020B0604030504040204" pitchFamily="50" charset="-128"/>
                <a:ea typeface="Meiryo UI" panose="020B0604030504040204" pitchFamily="50" charset="-128"/>
              </a:rPr>
              <a:t>たとえば顧客の意外な課題や、気付かれていなかった不満、</a:t>
            </a:r>
            <a:br>
              <a:rPr lang="en-US" altLang="ja-JP" dirty="0">
                <a:latin typeface="Meiryo UI" panose="020B0604030504040204" pitchFamily="50" charset="-128"/>
                <a:ea typeface="Meiryo UI" panose="020B0604030504040204" pitchFamily="50" charset="-128"/>
              </a:rPr>
            </a:br>
            <a:r>
              <a:rPr lang="ja-JP" altLang="en-US" dirty="0">
                <a:latin typeface="Meiryo UI" panose="020B0604030504040204" pitchFamily="50" charset="-128"/>
                <a:ea typeface="Meiryo UI" panose="020B0604030504040204" pitchFamily="50" charset="-128"/>
              </a:rPr>
              <a:t>自分しか知らない技術や、テクノロジの組み合せによる予想以上の価値の提供など、審査員がこれまで知らなかったことや期待以上の情報を提供して下さい。</a:t>
            </a:r>
          </a:p>
          <a:p>
            <a:pPr>
              <a:lnSpc>
                <a:spcPct val="120000"/>
              </a:lnSpc>
            </a:pPr>
            <a:r>
              <a:rPr lang="ja-JP" altLang="en-US" dirty="0">
                <a:latin typeface="Meiryo UI" panose="020B0604030504040204" pitchFamily="50" charset="-128"/>
                <a:ea typeface="Meiryo UI" panose="020B0604030504040204" pitchFamily="50" charset="-128"/>
              </a:rPr>
              <a:t>また </a:t>
            </a:r>
            <a:r>
              <a:rPr lang="en-US" altLang="ja-JP" dirty="0">
                <a:solidFill>
                  <a:srgbClr val="FF0000"/>
                </a:solidFill>
                <a:latin typeface="Meiryo UI" panose="020B0604030504040204" pitchFamily="50" charset="-128"/>
                <a:ea typeface="Meiryo UI" panose="020B0604030504040204" pitchFamily="50" charset="-128"/>
              </a:rPr>
              <a:t>Why Now (</a:t>
            </a:r>
            <a:r>
              <a:rPr lang="ja-JP" altLang="en-US" dirty="0">
                <a:solidFill>
                  <a:srgbClr val="FF0000"/>
                </a:solidFill>
                <a:latin typeface="Meiryo UI" panose="020B0604030504040204" pitchFamily="50" charset="-128"/>
                <a:ea typeface="Meiryo UI" panose="020B0604030504040204" pitchFamily="50" charset="-128"/>
              </a:rPr>
              <a:t>なぜ今ならできるか</a:t>
            </a:r>
            <a:r>
              <a:rPr lang="en-US" altLang="ja-JP" dirty="0">
                <a:solidFill>
                  <a:srgbClr val="FF0000"/>
                </a:solidFill>
                <a:latin typeface="Meiryo UI" panose="020B0604030504040204" pitchFamily="50" charset="-128"/>
                <a:ea typeface="Meiryo UI" panose="020B0604030504040204" pitchFamily="50" charset="-128"/>
              </a:rPr>
              <a:t>) </a:t>
            </a:r>
            <a:r>
              <a:rPr lang="ja-JP" altLang="en-US" dirty="0" err="1">
                <a:latin typeface="Meiryo UI" panose="020B0604030504040204" pitchFamily="50" charset="-128"/>
                <a:ea typeface="Meiryo UI" panose="020B0604030504040204" pitchFamily="50" charset="-128"/>
              </a:rPr>
              <a:t>への</a:t>
            </a:r>
            <a:r>
              <a:rPr lang="ja-JP" altLang="en-US" dirty="0">
                <a:latin typeface="Meiryo UI" panose="020B0604030504040204" pitchFamily="50" charset="-128"/>
                <a:ea typeface="Meiryo UI" panose="020B0604030504040204" pitchFamily="50" charset="-128"/>
              </a:rPr>
              <a:t>答えなどが含まれていると、なお良い部分です。</a:t>
            </a:r>
            <a:endParaRPr lang="en-US" altLang="ja-JP" dirty="0">
              <a:latin typeface="Meiryo UI" panose="020B0604030504040204" pitchFamily="50" charset="-128"/>
              <a:ea typeface="Meiryo UI" panose="020B0604030504040204" pitchFamily="50" charset="-128"/>
            </a:endParaRPr>
          </a:p>
          <a:p>
            <a:pPr>
              <a:lnSpc>
                <a:spcPct val="120000"/>
              </a:lnSpc>
            </a:pPr>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4354142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A257BF1866FA634CA407868B6AC8B527" ma:contentTypeVersion="16" ma:contentTypeDescription="新しいドキュメントを作成します。" ma:contentTypeScope="" ma:versionID="0ad9a86530605dead4c8e9cd6b47122f">
  <xsd:schema xmlns:xsd="http://www.w3.org/2001/XMLSchema" xmlns:xs="http://www.w3.org/2001/XMLSchema" xmlns:p="http://schemas.microsoft.com/office/2006/metadata/properties" xmlns:ns2="c04dcf83-d154-43fb-9000-3fd34b8b53b3" xmlns:ns3="edaef735-09bb-4d49-8bfa-711ad8a479fe" targetNamespace="http://schemas.microsoft.com/office/2006/metadata/properties" ma:root="true" ma:fieldsID="24a61fce280220137b5d17c810ed80a7" ns2:_="" ns3:_="">
    <xsd:import namespace="c04dcf83-d154-43fb-9000-3fd34b8b53b3"/>
    <xsd:import namespace="edaef735-09bb-4d49-8bfa-711ad8a479fe"/>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3:SharedWithUsers" minOccurs="0"/>
                <xsd:element ref="ns3:SharedWithDetails"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04dcf83-d154-43fb-9000-3fd34b8b53b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画像タグ" ma:readOnly="false" ma:fieldId="{5cf76f15-5ced-4ddc-b409-7134ff3c332f}" ma:taxonomyMulti="true" ma:sspId="716f004f-0e0e-405a-a81f-da1b0d09b4b9"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18" nillable="true" ma:displayName="Location" ma:internalName="MediaServiceLocatio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daef735-09bb-4d49-8bfa-711ad8a479fe"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ff75a5d8-3787-4f42-b4ac-1f1aa74642b1}" ma:internalName="TaxCatchAll" ma:showField="CatchAllData" ma:web="edaef735-09bb-4d49-8bfa-711ad8a479fe">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c04dcf83-d154-43fb-9000-3fd34b8b53b3">
      <Terms xmlns="http://schemas.microsoft.com/office/infopath/2007/PartnerControls"/>
    </lcf76f155ced4ddcb4097134ff3c332f>
    <TaxCatchAll xmlns="edaef735-09bb-4d49-8bfa-711ad8a479fe" xsi:nil="true"/>
  </documentManagement>
</p:properties>
</file>

<file path=customXml/itemProps1.xml><?xml version="1.0" encoding="utf-8"?>
<ds:datastoreItem xmlns:ds="http://schemas.openxmlformats.org/officeDocument/2006/customXml" ds:itemID="{022174D3-210F-416E-A12C-309085267C5C}">
  <ds:schemaRefs>
    <ds:schemaRef ds:uri="http://schemas.microsoft.com/sharepoint/v3/contenttype/forms"/>
  </ds:schemaRefs>
</ds:datastoreItem>
</file>

<file path=customXml/itemProps2.xml><?xml version="1.0" encoding="utf-8"?>
<ds:datastoreItem xmlns:ds="http://schemas.openxmlformats.org/officeDocument/2006/customXml" ds:itemID="{7BADB053-B9AD-454F-9751-13FAE83410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04dcf83-d154-43fb-9000-3fd34b8b53b3"/>
    <ds:schemaRef ds:uri="edaef735-09bb-4d49-8bfa-711ad8a479f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267D792-D49C-477A-AE97-27DDBC480415}">
  <ds:schemaRefs>
    <ds:schemaRef ds:uri="http://schemas.microsoft.com/office/2006/metadata/properties"/>
    <ds:schemaRef ds:uri="http://schemas.microsoft.com/office/infopath/2007/PartnerControls"/>
    <ds:schemaRef ds:uri="c04dcf83-d154-43fb-9000-3fd34b8b53b3"/>
    <ds:schemaRef ds:uri="edaef735-09bb-4d49-8bfa-711ad8a479fe"/>
  </ds:schemaRefs>
</ds:datastoreItem>
</file>

<file path=docProps/app.xml><?xml version="1.0" encoding="utf-8"?>
<Properties xmlns="http://schemas.openxmlformats.org/officeDocument/2006/extended-properties" xmlns:vt="http://schemas.openxmlformats.org/officeDocument/2006/docPropsVTypes">
  <Template>Office Theme</Template>
  <TotalTime>505</TotalTime>
  <Words>1292</Words>
  <Application>Microsoft Office PowerPoint</Application>
  <PresentationFormat>画面に合わせる (4:3)</PresentationFormat>
  <Paragraphs>89</Paragraphs>
  <Slides>12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12</vt:i4>
      </vt:variant>
    </vt:vector>
  </HeadingPairs>
  <TitlesOfParts>
    <vt:vector size="18" baseType="lpstr">
      <vt:lpstr>Meiryo UI</vt:lpstr>
      <vt:lpstr>Arial</vt:lpstr>
      <vt:lpstr>Calibri</vt:lpstr>
      <vt:lpstr>Calibri Light</vt:lpstr>
      <vt:lpstr>Wingdings</vt:lpstr>
      <vt:lpstr>Office テーマ</vt:lpstr>
      <vt:lpstr>ピッチテンプレート</vt:lpstr>
      <vt:lpstr>最初に</vt:lpstr>
      <vt:lpstr>注意事項</vt:lpstr>
      <vt:lpstr>テンプレートの使い方</vt:lpstr>
      <vt:lpstr>タイトルスライド</vt:lpstr>
      <vt:lpstr>Problem</vt:lpstr>
      <vt:lpstr>Solution</vt:lpstr>
      <vt:lpstr>Traction</vt:lpstr>
      <vt:lpstr>Unique Insight</vt:lpstr>
      <vt:lpstr>Business Model - How to make money</vt:lpstr>
      <vt:lpstr>Closing Remarks </vt:lpstr>
      <vt:lpstr>練習</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HU URA</dc:creator>
  <cp:lastModifiedBy>加賀　大輔</cp:lastModifiedBy>
  <cp:revision>82</cp:revision>
  <dcterms:created xsi:type="dcterms:W3CDTF">2021-09-19T06:22:29Z</dcterms:created>
  <dcterms:modified xsi:type="dcterms:W3CDTF">2026-06-03T07:54:41Z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0x010100A257BF1866FA634CA407868B6AC8B527</vt:lpwstr>
  </property>
  <property fmtid="{D5CDD505-2E9C-101B-9397-08002B2CF9AE}" pid="3" name="MediaServiceImageTags">
    <vt:lpwstr/>
  </property>
</Properties>
</file>