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8" d="100"/>
          <a:sy n="68" d="100"/>
        </p:scale>
        <p:origin x="20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B2E4-BC87-B042-B1E6-22EF070853D6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87EF-1891-5B4F-917E-BDE41247D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466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B2E4-BC87-B042-B1E6-22EF070853D6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87EF-1891-5B4F-917E-BDE41247D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140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B2E4-BC87-B042-B1E6-22EF070853D6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87EF-1891-5B4F-917E-BDE41247D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7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B2E4-BC87-B042-B1E6-22EF070853D6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87EF-1891-5B4F-917E-BDE41247D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73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B2E4-BC87-B042-B1E6-22EF070853D6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87EF-1891-5B4F-917E-BDE41247D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3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B2E4-BC87-B042-B1E6-22EF070853D6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87EF-1891-5B4F-917E-BDE41247D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66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B2E4-BC87-B042-B1E6-22EF070853D6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87EF-1891-5B4F-917E-BDE41247D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98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B2E4-BC87-B042-B1E6-22EF070853D6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87EF-1891-5B4F-917E-BDE41247D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06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B2E4-BC87-B042-B1E6-22EF070853D6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87EF-1891-5B4F-917E-BDE41247D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103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B2E4-BC87-B042-B1E6-22EF070853D6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87EF-1891-5B4F-917E-BDE41247D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675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B2E4-BC87-B042-B1E6-22EF070853D6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87EF-1891-5B4F-917E-BDE41247D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13B2E4-BC87-B042-B1E6-22EF070853D6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2887EF-1891-5B4F-917E-BDE41247DE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2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g object 16">
            <a:extLst>
              <a:ext uri="{FF2B5EF4-FFF2-40B4-BE49-F238E27FC236}">
                <a16:creationId xmlns:a16="http://schemas.microsoft.com/office/drawing/2014/main" id="{A22A0D09-A94C-1514-4F2C-2F1C6A3DCA5F}"/>
              </a:ext>
            </a:extLst>
          </p:cNvPr>
          <p:cNvSpPr/>
          <p:nvPr/>
        </p:nvSpPr>
        <p:spPr>
          <a:xfrm>
            <a:off x="0" y="6909491"/>
            <a:ext cx="6858000" cy="2289539"/>
          </a:xfrm>
          <a:custGeom>
            <a:avLst/>
            <a:gdLst/>
            <a:ahLst/>
            <a:cxnLst/>
            <a:rect l="l" t="t" r="r" b="b"/>
            <a:pathLst>
              <a:path w="6762115" h="2199640">
                <a:moveTo>
                  <a:pt x="6761988" y="0"/>
                </a:moveTo>
                <a:lnTo>
                  <a:pt x="0" y="0"/>
                </a:lnTo>
                <a:lnTo>
                  <a:pt x="0" y="2199132"/>
                </a:lnTo>
                <a:lnTo>
                  <a:pt x="6761988" y="2199132"/>
                </a:lnTo>
                <a:lnTo>
                  <a:pt x="6761988" y="0"/>
                </a:lnTo>
                <a:close/>
              </a:path>
            </a:pathLst>
          </a:custGeom>
          <a:solidFill>
            <a:srgbClr val="D9F1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角丸四角形 48">
            <a:extLst>
              <a:ext uri="{FF2B5EF4-FFF2-40B4-BE49-F238E27FC236}">
                <a16:creationId xmlns:a16="http://schemas.microsoft.com/office/drawing/2014/main" id="{78DBB364-196E-B581-B4AC-8CB689A53216}"/>
              </a:ext>
            </a:extLst>
          </p:cNvPr>
          <p:cNvSpPr/>
          <p:nvPr/>
        </p:nvSpPr>
        <p:spPr>
          <a:xfrm>
            <a:off x="3003082" y="7032700"/>
            <a:ext cx="3739739" cy="2070862"/>
          </a:xfrm>
          <a:prstGeom prst="roundRect">
            <a:avLst>
              <a:gd name="adj" fmla="val 5392"/>
            </a:avLst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bg object 18">
            <a:extLst>
              <a:ext uri="{FF2B5EF4-FFF2-40B4-BE49-F238E27FC236}">
                <a16:creationId xmlns:a16="http://schemas.microsoft.com/office/drawing/2014/main" id="{02EF128D-D9AD-014F-276D-3A4B8C584F00}"/>
              </a:ext>
            </a:extLst>
          </p:cNvPr>
          <p:cNvSpPr/>
          <p:nvPr/>
        </p:nvSpPr>
        <p:spPr>
          <a:xfrm>
            <a:off x="80145" y="6990058"/>
            <a:ext cx="668404" cy="349702"/>
          </a:xfrm>
          <a:custGeom>
            <a:avLst/>
            <a:gdLst/>
            <a:ahLst/>
            <a:cxnLst/>
            <a:rect l="l" t="t" r="r" b="b"/>
            <a:pathLst>
              <a:path w="780415" h="408304">
                <a:moveTo>
                  <a:pt x="196577" y="666"/>
                </a:moveTo>
                <a:lnTo>
                  <a:pt x="151416" y="219038"/>
                </a:lnTo>
                <a:lnTo>
                  <a:pt x="0" y="261567"/>
                </a:lnTo>
                <a:lnTo>
                  <a:pt x="13443" y="309428"/>
                </a:lnTo>
                <a:lnTo>
                  <a:pt x="185943" y="260977"/>
                </a:lnTo>
                <a:lnTo>
                  <a:pt x="220377" y="122213"/>
                </a:lnTo>
                <a:lnTo>
                  <a:pt x="368505" y="395593"/>
                </a:lnTo>
                <a:lnTo>
                  <a:pt x="374046" y="401863"/>
                </a:lnTo>
                <a:lnTo>
                  <a:pt x="381546" y="406131"/>
                </a:lnTo>
                <a:lnTo>
                  <a:pt x="390338" y="408099"/>
                </a:lnTo>
                <a:lnTo>
                  <a:pt x="402632" y="406663"/>
                </a:lnTo>
                <a:lnTo>
                  <a:pt x="464406" y="125963"/>
                </a:lnTo>
                <a:lnTo>
                  <a:pt x="542035" y="236694"/>
                </a:lnTo>
                <a:lnTo>
                  <a:pt x="546772" y="241940"/>
                </a:lnTo>
                <a:lnTo>
                  <a:pt x="552810" y="245609"/>
                </a:lnTo>
                <a:lnTo>
                  <a:pt x="559909" y="247528"/>
                </a:lnTo>
                <a:lnTo>
                  <a:pt x="567824" y="247524"/>
                </a:lnTo>
                <a:lnTo>
                  <a:pt x="658402" y="128276"/>
                </a:lnTo>
                <a:lnTo>
                  <a:pt x="780111" y="94091"/>
                </a:lnTo>
                <a:lnTo>
                  <a:pt x="766668" y="46230"/>
                </a:lnTo>
                <a:lnTo>
                  <a:pt x="624834" y="86067"/>
                </a:lnTo>
                <a:lnTo>
                  <a:pt x="618064" y="91411"/>
                </a:lnTo>
                <a:lnTo>
                  <a:pt x="568008" y="170877"/>
                </a:lnTo>
                <a:lnTo>
                  <a:pt x="471485" y="37053"/>
                </a:lnTo>
                <a:lnTo>
                  <a:pt x="465460" y="31188"/>
                </a:lnTo>
                <a:lnTo>
                  <a:pt x="457830" y="27549"/>
                </a:lnTo>
                <a:lnTo>
                  <a:pt x="449087" y="26158"/>
                </a:lnTo>
                <a:lnTo>
                  <a:pt x="439723" y="27040"/>
                </a:lnTo>
                <a:lnTo>
                  <a:pt x="378932" y="292833"/>
                </a:lnTo>
                <a:lnTo>
                  <a:pt x="227829" y="12543"/>
                </a:lnTo>
                <a:lnTo>
                  <a:pt x="222692" y="6160"/>
                </a:lnTo>
                <a:lnTo>
                  <a:pt x="215148" y="1905"/>
                </a:lnTo>
                <a:lnTo>
                  <a:pt x="206131" y="0"/>
                </a:lnTo>
                <a:lnTo>
                  <a:pt x="196577" y="66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bg object 19">
            <a:extLst>
              <a:ext uri="{FF2B5EF4-FFF2-40B4-BE49-F238E27FC236}">
                <a16:creationId xmlns:a16="http://schemas.microsoft.com/office/drawing/2014/main" id="{552D76D0-0FAA-0F96-D04A-3487F9FE3D75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447" y="879221"/>
            <a:ext cx="1351668" cy="1249511"/>
          </a:xfrm>
          <a:prstGeom prst="rect">
            <a:avLst/>
          </a:prstGeom>
        </p:spPr>
      </p:pic>
      <p:sp>
        <p:nvSpPr>
          <p:cNvPr id="8" name="bg object 20">
            <a:extLst>
              <a:ext uri="{FF2B5EF4-FFF2-40B4-BE49-F238E27FC236}">
                <a16:creationId xmlns:a16="http://schemas.microsoft.com/office/drawing/2014/main" id="{395EB250-C8A4-58FC-7709-630FC83FF509}"/>
              </a:ext>
            </a:extLst>
          </p:cNvPr>
          <p:cNvSpPr/>
          <p:nvPr/>
        </p:nvSpPr>
        <p:spPr>
          <a:xfrm>
            <a:off x="919048" y="940978"/>
            <a:ext cx="5874385" cy="1161415"/>
          </a:xfrm>
          <a:custGeom>
            <a:avLst/>
            <a:gdLst/>
            <a:ahLst/>
            <a:cxnLst/>
            <a:rect l="l" t="t" r="r" b="b"/>
            <a:pathLst>
              <a:path w="5874384" h="1161414">
                <a:moveTo>
                  <a:pt x="5874181" y="483869"/>
                </a:moveTo>
                <a:lnTo>
                  <a:pt x="703249" y="483869"/>
                </a:lnTo>
                <a:lnTo>
                  <a:pt x="703249" y="967739"/>
                </a:lnTo>
                <a:lnTo>
                  <a:pt x="708359" y="1012131"/>
                </a:lnTo>
                <a:lnTo>
                  <a:pt x="722915" y="1052875"/>
                </a:lnTo>
                <a:lnTo>
                  <a:pt x="745757" y="1088811"/>
                </a:lnTo>
                <a:lnTo>
                  <a:pt x="775726" y="1118780"/>
                </a:lnTo>
                <a:lnTo>
                  <a:pt x="811662" y="1141622"/>
                </a:lnTo>
                <a:lnTo>
                  <a:pt x="852406" y="1156178"/>
                </a:lnTo>
                <a:lnTo>
                  <a:pt x="896797" y="1161287"/>
                </a:lnTo>
                <a:lnTo>
                  <a:pt x="5680633" y="1161287"/>
                </a:lnTo>
                <a:lnTo>
                  <a:pt x="5725025" y="1156178"/>
                </a:lnTo>
                <a:lnTo>
                  <a:pt x="5765768" y="1141622"/>
                </a:lnTo>
                <a:lnTo>
                  <a:pt x="5801705" y="1118780"/>
                </a:lnTo>
                <a:lnTo>
                  <a:pt x="5831674" y="1088811"/>
                </a:lnTo>
                <a:lnTo>
                  <a:pt x="5854516" y="1052875"/>
                </a:lnTo>
                <a:lnTo>
                  <a:pt x="5869072" y="1012131"/>
                </a:lnTo>
                <a:lnTo>
                  <a:pt x="5874181" y="967739"/>
                </a:lnTo>
                <a:lnTo>
                  <a:pt x="5874181" y="483869"/>
                </a:lnTo>
                <a:close/>
              </a:path>
              <a:path w="5874384" h="1161414">
                <a:moveTo>
                  <a:pt x="5680633" y="0"/>
                </a:moveTo>
                <a:lnTo>
                  <a:pt x="896797" y="0"/>
                </a:lnTo>
                <a:lnTo>
                  <a:pt x="852406" y="5109"/>
                </a:lnTo>
                <a:lnTo>
                  <a:pt x="811662" y="19665"/>
                </a:lnTo>
                <a:lnTo>
                  <a:pt x="775726" y="42507"/>
                </a:lnTo>
                <a:lnTo>
                  <a:pt x="745757" y="72476"/>
                </a:lnTo>
                <a:lnTo>
                  <a:pt x="722915" y="108412"/>
                </a:lnTo>
                <a:lnTo>
                  <a:pt x="708359" y="149156"/>
                </a:lnTo>
                <a:lnTo>
                  <a:pt x="703249" y="193547"/>
                </a:lnTo>
                <a:lnTo>
                  <a:pt x="0" y="528319"/>
                </a:lnTo>
                <a:lnTo>
                  <a:pt x="703249" y="483869"/>
                </a:lnTo>
                <a:lnTo>
                  <a:pt x="5874181" y="483869"/>
                </a:lnTo>
                <a:lnTo>
                  <a:pt x="5874181" y="193547"/>
                </a:lnTo>
                <a:lnTo>
                  <a:pt x="5869072" y="149156"/>
                </a:lnTo>
                <a:lnTo>
                  <a:pt x="5854516" y="108412"/>
                </a:lnTo>
                <a:lnTo>
                  <a:pt x="5831674" y="72476"/>
                </a:lnTo>
                <a:lnTo>
                  <a:pt x="5801705" y="42507"/>
                </a:lnTo>
                <a:lnTo>
                  <a:pt x="5765768" y="19665"/>
                </a:lnTo>
                <a:lnTo>
                  <a:pt x="5725025" y="5109"/>
                </a:lnTo>
                <a:lnTo>
                  <a:pt x="5680633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bg object 23">
            <a:extLst>
              <a:ext uri="{FF2B5EF4-FFF2-40B4-BE49-F238E27FC236}">
                <a16:creationId xmlns:a16="http://schemas.microsoft.com/office/drawing/2014/main" id="{7A094004-0273-2F92-8BAF-2113D807F3BF}"/>
              </a:ext>
            </a:extLst>
          </p:cNvPr>
          <p:cNvSpPr/>
          <p:nvPr/>
        </p:nvSpPr>
        <p:spPr>
          <a:xfrm>
            <a:off x="3359657" y="4346590"/>
            <a:ext cx="3423285" cy="1804075"/>
          </a:xfrm>
          <a:custGeom>
            <a:avLst/>
            <a:gdLst/>
            <a:ahLst/>
            <a:cxnLst/>
            <a:rect l="l" t="t" r="r" b="b"/>
            <a:pathLst>
              <a:path w="3423284" h="1892934">
                <a:moveTo>
                  <a:pt x="0" y="1892807"/>
                </a:moveTo>
                <a:lnTo>
                  <a:pt x="3422903" y="1892807"/>
                </a:lnTo>
                <a:lnTo>
                  <a:pt x="3422903" y="0"/>
                </a:lnTo>
                <a:lnTo>
                  <a:pt x="0" y="0"/>
                </a:lnTo>
                <a:lnTo>
                  <a:pt x="0" y="1892807"/>
                </a:lnTo>
                <a:close/>
              </a:path>
            </a:pathLst>
          </a:custGeom>
          <a:ln w="3200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bg object 25">
            <a:extLst>
              <a:ext uri="{FF2B5EF4-FFF2-40B4-BE49-F238E27FC236}">
                <a16:creationId xmlns:a16="http://schemas.microsoft.com/office/drawing/2014/main" id="{895096E6-E517-92DF-4837-4A7FE19F1C0D}"/>
              </a:ext>
            </a:extLst>
          </p:cNvPr>
          <p:cNvSpPr/>
          <p:nvPr/>
        </p:nvSpPr>
        <p:spPr>
          <a:xfrm>
            <a:off x="249174" y="4345067"/>
            <a:ext cx="2839720" cy="1805890"/>
          </a:xfrm>
          <a:custGeom>
            <a:avLst/>
            <a:gdLst/>
            <a:ahLst/>
            <a:cxnLst/>
            <a:rect l="l" t="t" r="r" b="b"/>
            <a:pathLst>
              <a:path w="2839720" h="1894840">
                <a:moveTo>
                  <a:pt x="0" y="1894331"/>
                </a:moveTo>
                <a:lnTo>
                  <a:pt x="2839212" y="1894331"/>
                </a:lnTo>
                <a:lnTo>
                  <a:pt x="2839212" y="0"/>
                </a:lnTo>
                <a:lnTo>
                  <a:pt x="0" y="0"/>
                </a:lnTo>
                <a:lnTo>
                  <a:pt x="0" y="1894331"/>
                </a:lnTo>
                <a:close/>
              </a:path>
            </a:pathLst>
          </a:custGeom>
          <a:ln w="3200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bg object 27">
            <a:extLst>
              <a:ext uri="{FF2B5EF4-FFF2-40B4-BE49-F238E27FC236}">
                <a16:creationId xmlns:a16="http://schemas.microsoft.com/office/drawing/2014/main" id="{A10B0BC0-DFB2-CF3C-D9F7-5BEE202415E4}"/>
              </a:ext>
            </a:extLst>
          </p:cNvPr>
          <p:cNvSpPr/>
          <p:nvPr/>
        </p:nvSpPr>
        <p:spPr>
          <a:xfrm>
            <a:off x="3359657" y="2158793"/>
            <a:ext cx="3423285" cy="2089122"/>
          </a:xfrm>
          <a:custGeom>
            <a:avLst/>
            <a:gdLst/>
            <a:ahLst/>
            <a:cxnLst/>
            <a:rect l="l" t="t" r="r" b="b"/>
            <a:pathLst>
              <a:path w="3423284" h="2139950">
                <a:moveTo>
                  <a:pt x="0" y="2139695"/>
                </a:moveTo>
                <a:lnTo>
                  <a:pt x="3422903" y="2139695"/>
                </a:lnTo>
                <a:lnTo>
                  <a:pt x="3422903" y="0"/>
                </a:lnTo>
                <a:lnTo>
                  <a:pt x="0" y="0"/>
                </a:lnTo>
                <a:lnTo>
                  <a:pt x="0" y="2139695"/>
                </a:lnTo>
                <a:close/>
              </a:path>
            </a:pathLst>
          </a:custGeom>
          <a:ln w="3200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bg object 29">
            <a:extLst>
              <a:ext uri="{FF2B5EF4-FFF2-40B4-BE49-F238E27FC236}">
                <a16:creationId xmlns:a16="http://schemas.microsoft.com/office/drawing/2014/main" id="{4C326E60-367C-5257-BA9C-4F19EACA1ACA}"/>
              </a:ext>
            </a:extLst>
          </p:cNvPr>
          <p:cNvSpPr/>
          <p:nvPr/>
        </p:nvSpPr>
        <p:spPr>
          <a:xfrm>
            <a:off x="255270" y="2166412"/>
            <a:ext cx="2839720" cy="2087882"/>
          </a:xfrm>
          <a:custGeom>
            <a:avLst/>
            <a:gdLst/>
            <a:ahLst/>
            <a:cxnLst/>
            <a:rect l="l" t="t" r="r" b="b"/>
            <a:pathLst>
              <a:path w="2839720" h="2138679">
                <a:moveTo>
                  <a:pt x="0" y="2138171"/>
                </a:moveTo>
                <a:lnTo>
                  <a:pt x="2839212" y="2138171"/>
                </a:lnTo>
                <a:lnTo>
                  <a:pt x="2839212" y="0"/>
                </a:lnTo>
                <a:lnTo>
                  <a:pt x="0" y="0"/>
                </a:lnTo>
                <a:lnTo>
                  <a:pt x="0" y="2138171"/>
                </a:lnTo>
                <a:close/>
              </a:path>
            </a:pathLst>
          </a:custGeom>
          <a:ln w="32004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5BF90FF-8B5A-DBD4-6E90-1E1F96574AE8}"/>
              </a:ext>
            </a:extLst>
          </p:cNvPr>
          <p:cNvSpPr txBox="1"/>
          <p:nvPr/>
        </p:nvSpPr>
        <p:spPr>
          <a:xfrm>
            <a:off x="238625" y="12876"/>
            <a:ext cx="65548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b="1" u="none" strike="noStrike" dirty="0">
                <a:solidFill>
                  <a:srgbClr val="000000"/>
                </a:solidFill>
                <a:effectLst/>
                <a:latin typeface="Myriad Pro Cond" panose="020B0506030403020204" pitchFamily="34" charset="0"/>
              </a:rPr>
              <a:t>Dial 119 to call an ambulance</a:t>
            </a:r>
            <a:endParaRPr kumimoji="1" lang="ja-JP" altLang="en-US" sz="3600" b="1" dirty="0">
              <a:latin typeface="Myriad Pro Cond" panose="020B0506030403020204" pitchFamily="34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79FF63F-204D-B17F-120C-7C4E02870A11}"/>
              </a:ext>
            </a:extLst>
          </p:cNvPr>
          <p:cNvSpPr txBox="1"/>
          <p:nvPr/>
        </p:nvSpPr>
        <p:spPr>
          <a:xfrm>
            <a:off x="1757022" y="954370"/>
            <a:ext cx="489403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ja-JP" sz="1400" b="0" i="0" u="none" strike="noStrike" dirty="0">
                <a:solidFill>
                  <a:srgbClr val="000000"/>
                </a:solidFill>
                <a:effectLst/>
                <a:latin typeface="Myriad Pro" panose="020B0503030403020204" pitchFamily="34" charset="0"/>
              </a:rPr>
              <a:t>If any one of the following situations applies, call for emergency assistance without waiting for the Health </a:t>
            </a:r>
            <a:r>
              <a:rPr lang="en-US" altLang="ja-JP" sz="1400" dirty="0">
                <a:solidFill>
                  <a:srgbClr val="000000"/>
                </a:solidFill>
                <a:latin typeface="Myriad Pro" panose="020B0503030403020204" pitchFamily="34" charset="0"/>
              </a:rPr>
              <a:t>Service</a:t>
            </a:r>
            <a:r>
              <a:rPr lang="en-US" altLang="ja-JP" sz="1400" b="0" i="0" u="none" strike="noStrike" dirty="0">
                <a:solidFill>
                  <a:srgbClr val="000000"/>
                </a:solidFill>
                <a:effectLst/>
                <a:latin typeface="Myriad Pro" panose="020B0503030403020204" pitchFamily="34" charset="0"/>
              </a:rPr>
              <a:t> Center's decision. </a:t>
            </a:r>
          </a:p>
          <a:p>
            <a:pPr algn="just"/>
            <a:r>
              <a:rPr lang="en-US" altLang="ja-JP" sz="1400" b="0" i="0" u="none" strike="noStrike" dirty="0">
                <a:solidFill>
                  <a:srgbClr val="000000"/>
                </a:solidFill>
                <a:effectLst/>
                <a:latin typeface="Myriad Pro" panose="020B0503030403020204" pitchFamily="34" charset="0"/>
              </a:rPr>
              <a:t>*Please contact the Health </a:t>
            </a:r>
            <a:r>
              <a:rPr lang="en-US" altLang="ja-JP" sz="1400" dirty="0">
                <a:solidFill>
                  <a:srgbClr val="000000"/>
                </a:solidFill>
                <a:latin typeface="Myriad Pro" panose="020B0503030403020204" pitchFamily="34" charset="0"/>
              </a:rPr>
              <a:t>Service Center </a:t>
            </a:r>
            <a:r>
              <a:rPr lang="en-US" altLang="ja-JP" sz="1400" b="0" i="0" u="none" strike="noStrike" dirty="0">
                <a:solidFill>
                  <a:srgbClr val="000000"/>
                </a:solidFill>
                <a:effectLst/>
                <a:latin typeface="Myriad Pro" panose="020B0503030403020204" pitchFamily="34" charset="0"/>
              </a:rPr>
              <a:t>after calling for emergency assistance.</a:t>
            </a:r>
            <a:endParaRPr kumimoji="1" lang="ja-JP" altLang="en-US" sz="1400" dirty="0">
              <a:latin typeface="Myriad Pro" panose="020B0503030403020204" pitchFamily="34" charset="0"/>
            </a:endParaRPr>
          </a:p>
        </p:txBody>
      </p:sp>
      <p:sp>
        <p:nvSpPr>
          <p:cNvPr id="24" name="四角形: 角を丸くする 100">
            <a:extLst>
              <a:ext uri="{FF2B5EF4-FFF2-40B4-BE49-F238E27FC236}">
                <a16:creationId xmlns:a16="http://schemas.microsoft.com/office/drawing/2014/main" id="{A36E567E-7103-1315-39BC-26B6FCBAC4CB}"/>
              </a:ext>
            </a:extLst>
          </p:cNvPr>
          <p:cNvSpPr/>
          <p:nvPr/>
        </p:nvSpPr>
        <p:spPr>
          <a:xfrm>
            <a:off x="334009" y="2239591"/>
            <a:ext cx="2669073" cy="375385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 Light" panose="020B0503030403020204" pitchFamily="34" charset="0"/>
              </a:rPr>
              <a:t>Consciousness Disorders</a:t>
            </a:r>
            <a:endParaRPr kumimoji="1" lang="ja-JP" altLang="en-US" b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 Light" panose="020B0503030403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06BC29A-D67E-6364-6A1C-DF793FE6512D}"/>
              </a:ext>
            </a:extLst>
          </p:cNvPr>
          <p:cNvSpPr txBox="1"/>
          <p:nvPr/>
        </p:nvSpPr>
        <p:spPr>
          <a:xfrm>
            <a:off x="334009" y="2649317"/>
            <a:ext cx="2563197" cy="1488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6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No response to calling</a:t>
            </a:r>
          </a:p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6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Unable to open eyes</a:t>
            </a:r>
          </a:p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6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Unable to speak</a:t>
            </a:r>
          </a:p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6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Incoherent </a:t>
            </a:r>
            <a:r>
              <a:rPr kumimoji="1" lang="en-US" altLang="ja-JP" sz="1600" kern="0" dirty="0">
                <a:solidFill>
                  <a:srgbClr val="425563"/>
                </a:solidFill>
                <a:latin typeface="Myriad Pro Cond" panose="020B0506030403020204" pitchFamily="34" charset="0"/>
              </a:rPr>
              <a:t>Speech</a:t>
            </a:r>
            <a:endParaRPr kumimoji="1" lang="en-US" altLang="ja-JP" sz="1600" u="none" strike="noStrike" kern="0" cap="none" spc="0" normalizeH="0" baseline="0" noProof="0" dirty="0">
              <a:ln>
                <a:noFill/>
              </a:ln>
              <a:solidFill>
                <a:srgbClr val="425563"/>
              </a:solidFill>
              <a:effectLst/>
              <a:uLnTx/>
              <a:uFillTx/>
              <a:latin typeface="Myriad Pro Cond" panose="020B0506030403020204" pitchFamily="34" charset="0"/>
            </a:endParaRPr>
          </a:p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6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Seizures</a:t>
            </a:r>
          </a:p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6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Repeated vomiting</a:t>
            </a:r>
            <a:endParaRPr kumimoji="1" lang="ja-JP" altLang="en-US" sz="1600" u="none" strike="noStrike" kern="0" cap="none" spc="0" normalizeH="0" baseline="0" noProof="0" dirty="0">
              <a:ln>
                <a:noFill/>
              </a:ln>
              <a:solidFill>
                <a:srgbClr val="425563"/>
              </a:solidFill>
              <a:effectLst/>
              <a:uLnTx/>
              <a:uFillTx/>
              <a:latin typeface="Myriad Pro Cond" panose="020B0506030403020204" pitchFamily="34" charset="0"/>
            </a:endParaRPr>
          </a:p>
        </p:txBody>
      </p:sp>
      <p:sp>
        <p:nvSpPr>
          <p:cNvPr id="27" name="四角形: 角を丸くする 100">
            <a:extLst>
              <a:ext uri="{FF2B5EF4-FFF2-40B4-BE49-F238E27FC236}">
                <a16:creationId xmlns:a16="http://schemas.microsoft.com/office/drawing/2014/main" id="{1AD29A4A-FB70-9398-8710-F4C9BA1A7ACE}"/>
              </a:ext>
            </a:extLst>
          </p:cNvPr>
          <p:cNvSpPr/>
          <p:nvPr/>
        </p:nvSpPr>
        <p:spPr>
          <a:xfrm>
            <a:off x="3452593" y="2239591"/>
            <a:ext cx="3240000" cy="564387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1" lang="en-US" altLang="ja-JP" b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 Light" panose="020B0503030403020204" pitchFamily="34" charset="0"/>
              </a:rPr>
              <a:t>Anaphylaxis (especially within 2 hours after eating)</a:t>
            </a:r>
            <a:endParaRPr kumimoji="1" lang="ja-JP" altLang="en-US" b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 Light" panose="020B0503030403020204" pitchFamily="34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9786FA4-D939-78DE-73F0-3940BCB1D593}"/>
              </a:ext>
            </a:extLst>
          </p:cNvPr>
          <p:cNvSpPr txBox="1"/>
          <p:nvPr/>
        </p:nvSpPr>
        <p:spPr>
          <a:xfrm>
            <a:off x="3397537" y="2899931"/>
            <a:ext cx="3429001" cy="1229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4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Lethargy, pale complexion</a:t>
            </a:r>
          </a:p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4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Irregular pulse</a:t>
            </a:r>
          </a:p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4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Severe abdominal pain and diarrhea</a:t>
            </a:r>
          </a:p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4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Coughing and wheezing</a:t>
            </a:r>
          </a:p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4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Whole-body hives, redness, swelling</a:t>
            </a:r>
            <a:endParaRPr kumimoji="1" lang="ja-JP" altLang="en-US" sz="1400" u="none" strike="noStrike" kern="0" cap="none" spc="0" normalizeH="0" baseline="0" noProof="0" dirty="0">
              <a:ln>
                <a:noFill/>
              </a:ln>
              <a:solidFill>
                <a:srgbClr val="425563"/>
              </a:solidFill>
              <a:effectLst/>
              <a:uLnTx/>
              <a:uFillTx/>
              <a:latin typeface="Myriad Pro Cond" panose="020B0506030403020204" pitchFamily="34" charset="0"/>
            </a:endParaRPr>
          </a:p>
        </p:txBody>
      </p:sp>
      <p:sp>
        <p:nvSpPr>
          <p:cNvPr id="30" name="四角形: 角を丸くする 100">
            <a:extLst>
              <a:ext uri="{FF2B5EF4-FFF2-40B4-BE49-F238E27FC236}">
                <a16:creationId xmlns:a16="http://schemas.microsoft.com/office/drawing/2014/main" id="{AA764D12-E563-5C24-ECCE-F30A392E5210}"/>
              </a:ext>
            </a:extLst>
          </p:cNvPr>
          <p:cNvSpPr/>
          <p:nvPr/>
        </p:nvSpPr>
        <p:spPr>
          <a:xfrm>
            <a:off x="334009" y="4412997"/>
            <a:ext cx="2669073" cy="375385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 Light" panose="020B0503030403020204" pitchFamily="34" charset="0"/>
              </a:rPr>
              <a:t>Stroke</a:t>
            </a:r>
            <a:endParaRPr kumimoji="1" lang="ja-JP" altLang="en-US" b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 Light" panose="020B0503030403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52D35C1-423B-9311-795E-39A1DA485355}"/>
              </a:ext>
            </a:extLst>
          </p:cNvPr>
          <p:cNvSpPr txBox="1"/>
          <p:nvPr/>
        </p:nvSpPr>
        <p:spPr>
          <a:xfrm>
            <a:off x="342112" y="4920274"/>
            <a:ext cx="28397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6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Slurred speech</a:t>
            </a:r>
          </a:p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6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Facial distortion</a:t>
            </a:r>
          </a:p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6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Weakness in arms or legs</a:t>
            </a:r>
          </a:p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6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Sudden severe headache</a:t>
            </a:r>
            <a:endParaRPr kumimoji="1" lang="ja-JP" altLang="en-US" sz="1600" u="none" strike="noStrike" kern="0" cap="none" spc="0" normalizeH="0" baseline="0" noProof="0" dirty="0">
              <a:ln>
                <a:noFill/>
              </a:ln>
              <a:solidFill>
                <a:srgbClr val="425563"/>
              </a:solidFill>
              <a:effectLst/>
              <a:uLnTx/>
              <a:uFillTx/>
              <a:latin typeface="Myriad Pro Cond" panose="020B0506030403020204" pitchFamily="34" charset="0"/>
            </a:endParaRPr>
          </a:p>
        </p:txBody>
      </p:sp>
      <p:sp>
        <p:nvSpPr>
          <p:cNvPr id="33" name="四角形: 角を丸くする 100">
            <a:extLst>
              <a:ext uri="{FF2B5EF4-FFF2-40B4-BE49-F238E27FC236}">
                <a16:creationId xmlns:a16="http://schemas.microsoft.com/office/drawing/2014/main" id="{C4EFF712-146E-69FF-7076-D56776E33D2D}"/>
              </a:ext>
            </a:extLst>
          </p:cNvPr>
          <p:cNvSpPr/>
          <p:nvPr/>
        </p:nvSpPr>
        <p:spPr>
          <a:xfrm>
            <a:off x="3452593" y="4412997"/>
            <a:ext cx="3240000" cy="375385"/>
          </a:xfrm>
          <a:prstGeom prst="roundRect">
            <a:avLst>
              <a:gd name="adj" fmla="val 0"/>
            </a:avLst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1" lang="en-US" altLang="ja-JP" b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yriad Pro Light" panose="020B0503030403020204" pitchFamily="34" charset="0"/>
              </a:rPr>
              <a:t>Heart Attack</a:t>
            </a:r>
            <a:endParaRPr kumimoji="1" lang="ja-JP" altLang="en-US" b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yriad Pro Light" panose="020B0503030403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9D09E64-0E93-719A-56F6-45D07438ACBF}"/>
              </a:ext>
            </a:extLst>
          </p:cNvPr>
          <p:cNvSpPr txBox="1"/>
          <p:nvPr/>
        </p:nvSpPr>
        <p:spPr>
          <a:xfrm>
            <a:off x="3412473" y="4827054"/>
            <a:ext cx="3330348" cy="1229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4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Crushing chest pain</a:t>
            </a:r>
          </a:p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4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Pain radiating to shoulders or jaw</a:t>
            </a:r>
          </a:p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4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Profuse sweating</a:t>
            </a:r>
          </a:p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4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Sudden shortness of breath</a:t>
            </a:r>
          </a:p>
          <a:p>
            <a:pPr marL="228600" marR="0" lvl="0" indent="-219075" defTabSz="914400" eaLnBrk="1" fontAlgn="auto" latinLnBrk="0" hangingPunct="1">
              <a:lnSpc>
                <a:spcPts val="176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1" lang="en-US" altLang="ja-JP" sz="1400" u="none" strike="noStrike" kern="0" cap="none" spc="0" normalizeH="0" baseline="0" noProof="0" dirty="0">
                <a:ln>
                  <a:noFill/>
                </a:ln>
                <a:solidFill>
                  <a:srgbClr val="425563"/>
                </a:solidFill>
                <a:effectLst/>
                <a:uLnTx/>
                <a:uFillTx/>
                <a:latin typeface="Myriad Pro Cond" panose="020B0506030403020204" pitchFamily="34" charset="0"/>
              </a:rPr>
              <a:t>Severe back pain moving around</a:t>
            </a:r>
            <a:endParaRPr kumimoji="1" lang="ja-JP" altLang="en-US" sz="1400" u="none" strike="noStrike" kern="0" cap="none" spc="0" normalizeH="0" baseline="0" noProof="0" dirty="0">
              <a:ln>
                <a:noFill/>
              </a:ln>
              <a:solidFill>
                <a:srgbClr val="425563"/>
              </a:solidFill>
              <a:effectLst/>
              <a:uLnTx/>
              <a:uFillTx/>
              <a:latin typeface="Myriad Pro Cond" panose="020B0506030403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D780B57-D628-E461-D9E8-BEE7EF1AFC97}"/>
              </a:ext>
            </a:extLst>
          </p:cNvPr>
          <p:cNvSpPr txBox="1"/>
          <p:nvPr/>
        </p:nvSpPr>
        <p:spPr>
          <a:xfrm>
            <a:off x="80145" y="6229730"/>
            <a:ext cx="6858000" cy="63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kumimoji="1" lang="en-US" altLang="ja-JP" dirty="0">
                <a:latin typeface="Myriad Pro Cond" panose="020B0506030403020204" pitchFamily="34" charset="0"/>
              </a:rPr>
              <a:t>If </a:t>
            </a:r>
            <a:r>
              <a:rPr kumimoji="1" lang="en-US" altLang="ja-JP" sz="2000" i="1" dirty="0">
                <a:solidFill>
                  <a:schemeClr val="bg1"/>
                </a:solidFill>
                <a:highlight>
                  <a:srgbClr val="008000"/>
                </a:highlight>
                <a:latin typeface="Myriad Pro Cond" panose="020B0506030403020204" pitchFamily="34" charset="0"/>
              </a:rPr>
              <a:t> heat stroke </a:t>
            </a:r>
            <a:r>
              <a:rPr kumimoji="1" lang="en-US" altLang="ja-JP" dirty="0">
                <a:latin typeface="Myriad Pro Cond" panose="020B0506030403020204" pitchFamily="34" charset="0"/>
              </a:rPr>
              <a:t> is suspected and any signs of </a:t>
            </a:r>
            <a:r>
              <a:rPr kumimoji="1" lang="en-US" altLang="ja-JP" sz="2000" i="1" dirty="0">
                <a:solidFill>
                  <a:schemeClr val="bg1"/>
                </a:solidFill>
                <a:highlight>
                  <a:srgbClr val="008000"/>
                </a:highlight>
                <a:latin typeface="Myriad Pro Cond" panose="020B0506030403020204" pitchFamily="34" charset="0"/>
              </a:rPr>
              <a:t>"Consciousness Disorders"</a:t>
            </a:r>
            <a:r>
              <a:rPr kumimoji="1" lang="en-US" altLang="ja-JP" dirty="0">
                <a:solidFill>
                  <a:schemeClr val="bg1"/>
                </a:solidFill>
                <a:latin typeface="Myriad Pro Cond" panose="020B0506030403020204" pitchFamily="34" charset="0"/>
              </a:rPr>
              <a:t> </a:t>
            </a:r>
            <a:r>
              <a:rPr kumimoji="1" lang="en-US" altLang="ja-JP" dirty="0">
                <a:latin typeface="Myriad Pro Cond" panose="020B0506030403020204" pitchFamily="34" charset="0"/>
              </a:rPr>
              <a:t>are present, call for emergency assistance immediately.</a:t>
            </a:r>
            <a:endParaRPr kumimoji="1" lang="ja-JP" altLang="en-US" dirty="0">
              <a:latin typeface="Myriad Pro Cond" panose="020B0506030403020204" pitchFamily="34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410F0DB-AE01-5316-044F-77731F2C3FAE}"/>
              </a:ext>
            </a:extLst>
          </p:cNvPr>
          <p:cNvSpPr txBox="1"/>
          <p:nvPr/>
        </p:nvSpPr>
        <p:spPr>
          <a:xfrm>
            <a:off x="609171" y="7032700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i="1" u="none" strike="noStrike" dirty="0">
                <a:solidFill>
                  <a:srgbClr val="000000"/>
                </a:solidFill>
                <a:effectLst/>
                <a:latin typeface="Myriad Pro Light" panose="020B0503030403020204" pitchFamily="34" charset="0"/>
              </a:rPr>
              <a:t>When</a:t>
            </a:r>
            <a:endParaRPr kumimoji="1" lang="ja-JP" altLang="en-US" b="1" i="1">
              <a:solidFill>
                <a:schemeClr val="bg1"/>
              </a:solidFill>
              <a:highlight>
                <a:srgbClr val="008000"/>
              </a:highlight>
              <a:latin typeface="Myriad Pro Light" panose="020B0503030403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B9B540D-DF83-0B12-6339-26CAA4A60138}"/>
              </a:ext>
            </a:extLst>
          </p:cNvPr>
          <p:cNvSpPr txBox="1"/>
          <p:nvPr/>
        </p:nvSpPr>
        <p:spPr>
          <a:xfrm>
            <a:off x="1288258" y="7032700"/>
            <a:ext cx="1608948" cy="349702"/>
          </a:xfrm>
          <a:prstGeom prst="rect">
            <a:avLst/>
          </a:prstGeom>
          <a:solidFill>
            <a:schemeClr val="accent3"/>
          </a:solidFill>
        </p:spPr>
        <p:txBody>
          <a:bodyPr wrap="none" lIns="72000" tIns="36000" rIns="72000" bIns="36000" rtlCol="0">
            <a:spAutoFit/>
          </a:bodyPr>
          <a:lstStyle/>
          <a:p>
            <a:r>
              <a:rPr lang="en-US" altLang="ja-JP" sz="1800" b="1" i="1" u="none" strike="noStrike" dirty="0">
                <a:solidFill>
                  <a:schemeClr val="bg1"/>
                </a:solidFill>
                <a:effectLst/>
                <a:latin typeface="Myriad Pro Light" panose="020B0503030403020204" pitchFamily="34" charset="0"/>
              </a:rPr>
              <a:t>UNCONSCIOUS</a:t>
            </a:r>
            <a:endParaRPr kumimoji="1" lang="ja-JP" altLang="en-US" b="1" i="1">
              <a:solidFill>
                <a:schemeClr val="bg1"/>
              </a:solidFill>
              <a:latin typeface="Myriad Pro Light" panose="020B0503030403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53AE8CE-CD52-5EF1-9661-43B564CA583B}"/>
              </a:ext>
            </a:extLst>
          </p:cNvPr>
          <p:cNvSpPr txBox="1"/>
          <p:nvPr/>
        </p:nvSpPr>
        <p:spPr>
          <a:xfrm>
            <a:off x="271728" y="7429315"/>
            <a:ext cx="242397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1200" b="1" i="1" u="none" strike="noStrike" dirty="0">
                <a:solidFill>
                  <a:srgbClr val="000000"/>
                </a:solidFill>
                <a:effectLst/>
                <a:latin typeface="Myriad Pro Light" panose="020B0503030403020204" pitchFamily="34" charset="0"/>
              </a:rPr>
              <a:t>No response to calling</a:t>
            </a:r>
            <a:endParaRPr kumimoji="1" lang="en-US" altLang="ja-JP" sz="1200" b="1" i="1" dirty="0">
              <a:solidFill>
                <a:srgbClr val="000000"/>
              </a:solidFill>
              <a:highlight>
                <a:srgbClr val="008000"/>
              </a:highlight>
              <a:latin typeface="Myriad Pro Light" panose="020B0503030403020204" pitchFamily="34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1200" b="1" i="1" u="none" strike="noStrike" dirty="0">
                <a:solidFill>
                  <a:srgbClr val="000000"/>
                </a:solidFill>
                <a:effectLst/>
                <a:latin typeface="Myriad Pro Light" panose="020B0503030403020204" pitchFamily="34" charset="0"/>
              </a:rPr>
              <a:t>Call for ambulance and arrange for an </a:t>
            </a:r>
            <a:r>
              <a:rPr lang="en-US" altLang="ja-JP" sz="1200" b="1" i="1" u="none" strike="noStrike" dirty="0">
                <a:solidFill>
                  <a:schemeClr val="bg1"/>
                </a:solidFill>
                <a:effectLst/>
                <a:highlight>
                  <a:srgbClr val="000080"/>
                </a:highlight>
                <a:latin typeface="Myriad Pro Light" panose="020B0503030403020204" pitchFamily="34" charset="0"/>
              </a:rPr>
              <a:t>AED</a:t>
            </a:r>
            <a:endParaRPr kumimoji="1" lang="en-US" altLang="ja-JP" sz="1200" b="1" i="1" dirty="0">
              <a:solidFill>
                <a:schemeClr val="bg1"/>
              </a:solidFill>
              <a:highlight>
                <a:srgbClr val="000080"/>
              </a:highlight>
              <a:latin typeface="Myriad Pro Light" panose="020B0503030403020204" pitchFamily="34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1200" b="1" i="1" u="none" strike="noStrike" dirty="0">
                <a:solidFill>
                  <a:srgbClr val="000000"/>
                </a:solidFill>
                <a:effectLst/>
                <a:latin typeface="Myriad Pro Light" panose="020B0503030403020204" pitchFamily="34" charset="0"/>
              </a:rPr>
              <a:t>Not breathing</a:t>
            </a:r>
            <a:endParaRPr kumimoji="1" lang="en-US" altLang="ja-JP" sz="1200" b="1" i="1" dirty="0">
              <a:solidFill>
                <a:srgbClr val="000000"/>
              </a:solidFill>
              <a:highlight>
                <a:srgbClr val="008000"/>
              </a:highlight>
              <a:latin typeface="Myriad Pro Light" panose="020B0503030403020204" pitchFamily="34" charset="0"/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ja-JP" sz="1200" b="1" i="1" u="none" strike="noStrike" dirty="0">
                <a:solidFill>
                  <a:srgbClr val="000000"/>
                </a:solidFill>
                <a:effectLst/>
                <a:latin typeface="Myriad Pro Light" panose="020B0503030403020204" pitchFamily="34" charset="0"/>
              </a:rPr>
              <a:t>Perform chest compressions and use </a:t>
            </a:r>
            <a:r>
              <a:rPr lang="en-US" altLang="ja-JP" sz="1200" b="1" i="1" u="none" strike="noStrike" dirty="0">
                <a:solidFill>
                  <a:schemeClr val="bg1"/>
                </a:solidFill>
                <a:effectLst/>
                <a:highlight>
                  <a:srgbClr val="000080"/>
                </a:highlight>
                <a:latin typeface="Myriad Pro Light" panose="020B0503030403020204" pitchFamily="34" charset="0"/>
              </a:rPr>
              <a:t>AED</a:t>
            </a:r>
            <a:r>
              <a:rPr lang="en-US" altLang="ja-JP" sz="1200" b="1" i="1" u="none" strike="noStrike" dirty="0">
                <a:solidFill>
                  <a:srgbClr val="000000"/>
                </a:solidFill>
                <a:effectLst/>
                <a:latin typeface="Myriad Pro Light" panose="020B0503030403020204" pitchFamily="34" charset="0"/>
              </a:rPr>
              <a:t> (</a:t>
            </a:r>
            <a:r>
              <a:rPr lang="en-US" altLang="ja-JP" sz="1200" b="1" i="1" u="sng" strike="noStrike" dirty="0">
                <a:solidFill>
                  <a:srgbClr val="002060"/>
                </a:solidFill>
                <a:effectLst/>
                <a:latin typeface="Myriad Pro Light" panose="020B0503030403020204" pitchFamily="34" charset="0"/>
              </a:rPr>
              <a:t>continue until emergency personnel arrive</a:t>
            </a:r>
            <a:r>
              <a:rPr lang="en-US" altLang="ja-JP" sz="1200" b="1" i="1" u="none" strike="noStrike" dirty="0">
                <a:solidFill>
                  <a:srgbClr val="000000"/>
                </a:solidFill>
                <a:effectLst/>
                <a:latin typeface="Myriad Pro Light" panose="020B0503030403020204" pitchFamily="34" charset="0"/>
              </a:rPr>
              <a:t>)</a:t>
            </a:r>
            <a:endParaRPr kumimoji="1" lang="ja-JP" altLang="en-US" sz="1200" b="1" i="1">
              <a:solidFill>
                <a:schemeClr val="bg1"/>
              </a:solidFill>
              <a:highlight>
                <a:srgbClr val="008000"/>
              </a:highlight>
              <a:latin typeface="Myriad Pro Light" panose="020B0503030403020204" pitchFamily="34" charset="0"/>
            </a:endParaRPr>
          </a:p>
        </p:txBody>
      </p:sp>
      <p:sp>
        <p:nvSpPr>
          <p:cNvPr id="44" name="楕円 27">
            <a:extLst>
              <a:ext uri="{FF2B5EF4-FFF2-40B4-BE49-F238E27FC236}">
                <a16:creationId xmlns:a16="http://schemas.microsoft.com/office/drawing/2014/main" id="{0DD58184-D37C-BC82-82A6-CB59E37242EC}"/>
              </a:ext>
            </a:extLst>
          </p:cNvPr>
          <p:cNvSpPr>
            <a:spLocks noChangeAspect="1"/>
          </p:cNvSpPr>
          <p:nvPr/>
        </p:nvSpPr>
        <p:spPr>
          <a:xfrm>
            <a:off x="294888" y="7480494"/>
            <a:ext cx="180000" cy="180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2000"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kumimoji="1" lang="en-US" altLang="ja-JP" sz="1100" b="1" dirty="0">
                <a:solidFill>
                  <a:schemeClr val="bg1"/>
                </a:solidFill>
                <a:latin typeface="Myriad Pro Light" panose="020B0503030403020204" pitchFamily="34" charset="0"/>
                <a:ea typeface="YuKyokasho Yoko" panose="02000500000000000000" pitchFamily="2" charset="-128"/>
              </a:rPr>
              <a:t>1</a:t>
            </a:r>
            <a:endParaRPr kumimoji="1" lang="ja-JP" altLang="en-US" sz="1100" b="1">
              <a:solidFill>
                <a:schemeClr val="bg1"/>
              </a:solidFill>
              <a:latin typeface="Myriad Pro Light" panose="020B0503030403020204" pitchFamily="34" charset="0"/>
              <a:ea typeface="YuKyokasho Yoko" panose="02000500000000000000" pitchFamily="2" charset="-128"/>
            </a:endParaRPr>
          </a:p>
        </p:txBody>
      </p:sp>
      <p:sp>
        <p:nvSpPr>
          <p:cNvPr id="46" name="楕円 27">
            <a:extLst>
              <a:ext uri="{FF2B5EF4-FFF2-40B4-BE49-F238E27FC236}">
                <a16:creationId xmlns:a16="http://schemas.microsoft.com/office/drawing/2014/main" id="{F6EA8212-DFB5-D5FC-6E4F-91A79CA13924}"/>
              </a:ext>
            </a:extLst>
          </p:cNvPr>
          <p:cNvSpPr>
            <a:spLocks noChangeAspect="1"/>
          </p:cNvSpPr>
          <p:nvPr/>
        </p:nvSpPr>
        <p:spPr>
          <a:xfrm>
            <a:off x="294888" y="7741044"/>
            <a:ext cx="180000" cy="180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2000"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kumimoji="1" lang="en-US" altLang="ja-JP" sz="1100" b="1" dirty="0">
                <a:solidFill>
                  <a:schemeClr val="bg1"/>
                </a:solidFill>
                <a:latin typeface="Myriad Pro Light" panose="020B0503030403020204" pitchFamily="34" charset="0"/>
                <a:ea typeface="YuKyokasho Yoko" panose="02000500000000000000" pitchFamily="2" charset="-128"/>
              </a:rPr>
              <a:t>2</a:t>
            </a:r>
            <a:endParaRPr kumimoji="1" lang="ja-JP" altLang="en-US" sz="1100" b="1">
              <a:solidFill>
                <a:schemeClr val="bg1"/>
              </a:solidFill>
              <a:latin typeface="Myriad Pro Light" panose="020B0503030403020204" pitchFamily="34" charset="0"/>
              <a:ea typeface="YuKyokasho Yoko" panose="02000500000000000000" pitchFamily="2" charset="-128"/>
            </a:endParaRPr>
          </a:p>
        </p:txBody>
      </p:sp>
      <p:sp>
        <p:nvSpPr>
          <p:cNvPr id="47" name="楕円 27">
            <a:extLst>
              <a:ext uri="{FF2B5EF4-FFF2-40B4-BE49-F238E27FC236}">
                <a16:creationId xmlns:a16="http://schemas.microsoft.com/office/drawing/2014/main" id="{320F2820-B9F4-D712-4F31-37FDAC660F91}"/>
              </a:ext>
            </a:extLst>
          </p:cNvPr>
          <p:cNvSpPr>
            <a:spLocks noChangeAspect="1"/>
          </p:cNvSpPr>
          <p:nvPr/>
        </p:nvSpPr>
        <p:spPr>
          <a:xfrm>
            <a:off x="294888" y="8174521"/>
            <a:ext cx="180000" cy="180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2000"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kumimoji="1" lang="en-US" altLang="ja-JP" sz="1100" b="1" dirty="0">
                <a:solidFill>
                  <a:schemeClr val="bg1"/>
                </a:solidFill>
                <a:latin typeface="Myriad Pro Light" panose="020B0503030403020204" pitchFamily="34" charset="0"/>
                <a:ea typeface="YuKyokasho Yoko" panose="02000500000000000000" pitchFamily="2" charset="-128"/>
              </a:rPr>
              <a:t>3</a:t>
            </a:r>
            <a:endParaRPr kumimoji="1" lang="ja-JP" altLang="en-US" sz="1100" b="1">
              <a:solidFill>
                <a:schemeClr val="bg1"/>
              </a:solidFill>
              <a:latin typeface="Myriad Pro Light" panose="020B0503030403020204" pitchFamily="34" charset="0"/>
              <a:ea typeface="YuKyokasho Yoko" panose="02000500000000000000" pitchFamily="2" charset="-128"/>
            </a:endParaRPr>
          </a:p>
        </p:txBody>
      </p:sp>
      <p:sp>
        <p:nvSpPr>
          <p:cNvPr id="48" name="楕円 27">
            <a:extLst>
              <a:ext uri="{FF2B5EF4-FFF2-40B4-BE49-F238E27FC236}">
                <a16:creationId xmlns:a16="http://schemas.microsoft.com/office/drawing/2014/main" id="{42B34AC7-0090-AA85-2A0C-C8680112097B}"/>
              </a:ext>
            </a:extLst>
          </p:cNvPr>
          <p:cNvSpPr>
            <a:spLocks noChangeAspect="1"/>
          </p:cNvSpPr>
          <p:nvPr/>
        </p:nvSpPr>
        <p:spPr>
          <a:xfrm>
            <a:off x="294888" y="8433473"/>
            <a:ext cx="180000" cy="180000"/>
          </a:xfrm>
          <a:prstGeom prst="ellipse">
            <a:avLst/>
          </a:prstGeom>
          <a:solidFill>
            <a:srgbClr val="C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2000" rtlCol="0" anchor="ctr"/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kumimoji="1" lang="en-US" altLang="ja-JP" sz="1100" b="1" dirty="0">
                <a:solidFill>
                  <a:schemeClr val="bg1"/>
                </a:solidFill>
                <a:latin typeface="Myriad Pro Light" panose="020B0503030403020204" pitchFamily="34" charset="0"/>
                <a:ea typeface="YuKyokasho Yoko" panose="02000500000000000000" pitchFamily="2" charset="-128"/>
              </a:rPr>
              <a:t>4</a:t>
            </a:r>
            <a:endParaRPr kumimoji="1" lang="ja-JP" altLang="en-US" sz="1100" b="1">
              <a:solidFill>
                <a:schemeClr val="bg1"/>
              </a:solidFill>
              <a:latin typeface="Myriad Pro Light" panose="020B0503030403020204" pitchFamily="34" charset="0"/>
              <a:ea typeface="YuKyokasho Yoko" panose="02000500000000000000" pitchFamily="2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40684E2-0469-C037-C211-4AE5A2E6EF2F}"/>
              </a:ext>
            </a:extLst>
          </p:cNvPr>
          <p:cNvSpPr txBox="1"/>
          <p:nvPr/>
        </p:nvSpPr>
        <p:spPr>
          <a:xfrm>
            <a:off x="2897206" y="7051753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u="none" strike="noStrike" dirty="0">
                <a:effectLst/>
                <a:latin typeface="Myriad Pro Cond" panose="020B0506030403020204" pitchFamily="34" charset="0"/>
              </a:rPr>
              <a:t>Key Points for Chest Compressions</a:t>
            </a:r>
            <a:endParaRPr kumimoji="1" lang="ja-JP" altLang="en-US" b="1" dirty="0">
              <a:latin typeface="Myriad Pro Cond" panose="020B0506030403020204" pitchFamily="34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F13EA87-CC06-5268-27B5-96BD7CE49CDC}"/>
              </a:ext>
            </a:extLst>
          </p:cNvPr>
          <p:cNvSpPr txBox="1"/>
          <p:nvPr/>
        </p:nvSpPr>
        <p:spPr>
          <a:xfrm>
            <a:off x="3088894" y="7339760"/>
            <a:ext cx="358761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i="1" u="none" strike="noStrike" dirty="0">
                <a:effectLst/>
                <a:latin typeface="Myriad Pro" panose="020B0503030403020204" pitchFamily="34" charset="0"/>
              </a:rPr>
              <a:t>Location: In the </a:t>
            </a:r>
            <a:r>
              <a:rPr lang="en-US" altLang="ja-JP" sz="1400" b="1" i="1" u="none" strike="noStrike" dirty="0">
                <a:effectLst/>
                <a:latin typeface="Myriad Pro Light" panose="020B0503030403020204" pitchFamily="34" charset="0"/>
              </a:rPr>
              <a:t>center of the chest</a:t>
            </a:r>
            <a:r>
              <a:rPr lang="en-US" altLang="ja-JP" sz="1200" i="1" u="none" strike="noStrike" dirty="0">
                <a:effectLst/>
                <a:latin typeface="Myriad Pro" panose="020B0503030403020204" pitchFamily="34" charset="0"/>
              </a:rPr>
              <a:t> while lying on the back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i="1" u="none" strike="noStrike" dirty="0">
                <a:effectLst/>
                <a:latin typeface="Myriad Pro" panose="020B0503030403020204" pitchFamily="34" charset="0"/>
              </a:rPr>
              <a:t>Depth: More than </a:t>
            </a:r>
            <a:r>
              <a:rPr lang="en-US" altLang="ja-JP" sz="1400" b="1" i="1" u="none" strike="noStrike" dirty="0">
                <a:effectLst/>
                <a:latin typeface="Myriad Pro Light" panose="020B0503030403020204" pitchFamily="34" charset="0"/>
              </a:rPr>
              <a:t>5 cm for adults</a:t>
            </a:r>
            <a:endParaRPr lang="en-US" altLang="ja-JP" sz="1200" b="1" i="1" u="none" strike="noStrike" dirty="0">
              <a:effectLst/>
              <a:latin typeface="Myriad Pro Light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200" i="1" u="none" strike="noStrike" dirty="0">
                <a:effectLst/>
                <a:latin typeface="Myriad Pro" panose="020B0503030403020204" pitchFamily="34" charset="0"/>
              </a:rPr>
              <a:t>Tempo: </a:t>
            </a:r>
            <a:r>
              <a:rPr lang="en-US" altLang="ja-JP" sz="1400" b="1" i="1" u="none" strike="noStrike" dirty="0">
                <a:effectLst/>
                <a:latin typeface="Myriad Pro Light" panose="020B0503030403020204" pitchFamily="34" charset="0"/>
              </a:rPr>
              <a:t>100-120 times per minute</a:t>
            </a:r>
            <a:endParaRPr lang="en-US" altLang="ja-JP" sz="1200" b="1" i="1" u="none" strike="noStrike" dirty="0">
              <a:effectLst/>
              <a:latin typeface="Myriad Pro Light" panose="020B0503030403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ja-JP" sz="1400" b="1" i="1" u="none" strike="noStrike" dirty="0">
                <a:effectLst/>
                <a:latin typeface="Myriad Pro Light" panose="020B0503030403020204" pitchFamily="34" charset="0"/>
              </a:rPr>
              <a:t>Continuously</a:t>
            </a:r>
            <a:r>
              <a:rPr lang="en-US" altLang="ja-JP" sz="1200" i="1" u="none" strike="noStrike" dirty="0">
                <a:effectLst/>
                <a:latin typeface="Myriad Pro" panose="020B0503030403020204" pitchFamily="34" charset="0"/>
              </a:rPr>
              <a:t>, with minimal interruption</a:t>
            </a:r>
          </a:p>
        </p:txBody>
      </p:sp>
      <p:grpSp>
        <p:nvGrpSpPr>
          <p:cNvPr id="52" name="object 13">
            <a:extLst>
              <a:ext uri="{FF2B5EF4-FFF2-40B4-BE49-F238E27FC236}">
                <a16:creationId xmlns:a16="http://schemas.microsoft.com/office/drawing/2014/main" id="{FF421FF4-EFB3-F59D-655E-D2DF68D9C856}"/>
              </a:ext>
            </a:extLst>
          </p:cNvPr>
          <p:cNvGrpSpPr/>
          <p:nvPr/>
        </p:nvGrpSpPr>
        <p:grpSpPr>
          <a:xfrm>
            <a:off x="6212794" y="8556040"/>
            <a:ext cx="459105" cy="459105"/>
            <a:chOff x="6284976" y="8965692"/>
            <a:chExt cx="459105" cy="459105"/>
          </a:xfrm>
        </p:grpSpPr>
        <p:pic>
          <p:nvPicPr>
            <p:cNvPr id="53" name="object 14">
              <a:extLst>
                <a:ext uri="{FF2B5EF4-FFF2-40B4-BE49-F238E27FC236}">
                  <a16:creationId xmlns:a16="http://schemas.microsoft.com/office/drawing/2014/main" id="{C11070E4-8283-F46A-FB94-26DC112B6E51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94120" y="8974836"/>
              <a:ext cx="440435" cy="440435"/>
            </a:xfrm>
            <a:prstGeom prst="rect">
              <a:avLst/>
            </a:prstGeom>
          </p:spPr>
        </p:pic>
        <p:sp>
          <p:nvSpPr>
            <p:cNvPr id="54" name="object 15">
              <a:extLst>
                <a:ext uri="{FF2B5EF4-FFF2-40B4-BE49-F238E27FC236}">
                  <a16:creationId xmlns:a16="http://schemas.microsoft.com/office/drawing/2014/main" id="{3CD7AE56-8091-FE2E-6108-E61EABF64514}"/>
                </a:ext>
              </a:extLst>
            </p:cNvPr>
            <p:cNvSpPr/>
            <p:nvPr/>
          </p:nvSpPr>
          <p:spPr>
            <a:xfrm>
              <a:off x="6289548" y="8970264"/>
              <a:ext cx="449580" cy="449580"/>
            </a:xfrm>
            <a:custGeom>
              <a:avLst/>
              <a:gdLst/>
              <a:ahLst/>
              <a:cxnLst/>
              <a:rect l="l" t="t" r="r" b="b"/>
              <a:pathLst>
                <a:path w="449579" h="449579">
                  <a:moveTo>
                    <a:pt x="0" y="449580"/>
                  </a:moveTo>
                  <a:lnTo>
                    <a:pt x="449579" y="449580"/>
                  </a:lnTo>
                  <a:lnTo>
                    <a:pt x="449579" y="0"/>
                  </a:lnTo>
                  <a:lnTo>
                    <a:pt x="0" y="0"/>
                  </a:lnTo>
                  <a:lnTo>
                    <a:pt x="0" y="449580"/>
                  </a:lnTo>
                  <a:close/>
                </a:path>
              </a:pathLst>
            </a:custGeom>
            <a:ln w="9144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32C75A6-E2A4-0307-E0FF-9D54A61D4FF1}"/>
              </a:ext>
            </a:extLst>
          </p:cNvPr>
          <p:cNvSpPr txBox="1"/>
          <p:nvPr/>
        </p:nvSpPr>
        <p:spPr>
          <a:xfrm>
            <a:off x="3022584" y="8451121"/>
            <a:ext cx="34036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i="1" u="none" strike="noStrike" dirty="0">
                <a:effectLst/>
                <a:latin typeface="Myriad Pro" panose="020B0503030403020204" pitchFamily="34" charset="0"/>
              </a:rPr>
              <a:t>If you are not confident in performing rescue breaths, just perform chest compressions effectively.</a:t>
            </a:r>
          </a:p>
          <a:p>
            <a:pPr>
              <a:tabLst>
                <a:tab pos="882650" algn="l"/>
              </a:tabLst>
            </a:pPr>
            <a:r>
              <a:rPr kumimoji="1" lang="ja-JP" altLang="en-US" sz="1050" i="1" dirty="0">
                <a:latin typeface="Myriad Pro" panose="020B0503030403020204" pitchFamily="34" charset="0"/>
              </a:rPr>
              <a:t>　　　　</a:t>
            </a:r>
            <a:r>
              <a:rPr kumimoji="1" lang="en-US" altLang="ja-JP" sz="1050" i="1" dirty="0">
                <a:latin typeface="Myriad Pro" panose="020B0503030403020204" pitchFamily="34" charset="0"/>
              </a:rPr>
              <a:t>AED and CPR Workshops (on-campus)</a:t>
            </a:r>
            <a:r>
              <a:rPr kumimoji="1" lang="en-US" altLang="ja-JP" sz="1200" i="1" dirty="0">
                <a:latin typeface="Myriad Pro" panose="020B0503030403020204" pitchFamily="34" charset="0"/>
              </a:rPr>
              <a:t> </a:t>
            </a:r>
            <a:endParaRPr kumimoji="1" lang="ja-JP" altLang="en-US" sz="1200" i="1" dirty="0">
              <a:latin typeface="Myriad Pro" panose="020B0503030403020204" pitchFamily="34" charset="0"/>
            </a:endParaRPr>
          </a:p>
        </p:txBody>
      </p:sp>
      <p:sp>
        <p:nvSpPr>
          <p:cNvPr id="55" name="右矢印 54">
            <a:extLst>
              <a:ext uri="{FF2B5EF4-FFF2-40B4-BE49-F238E27FC236}">
                <a16:creationId xmlns:a16="http://schemas.microsoft.com/office/drawing/2014/main" id="{26F9261C-7C3F-FF8A-7A70-C8DD22C8FBF2}"/>
              </a:ext>
            </a:extLst>
          </p:cNvPr>
          <p:cNvSpPr/>
          <p:nvPr/>
        </p:nvSpPr>
        <p:spPr>
          <a:xfrm>
            <a:off x="6050358" y="8852805"/>
            <a:ext cx="115178" cy="129147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B47DAA4-E16C-F11A-2D66-C49299ABEAD6}"/>
              </a:ext>
            </a:extLst>
          </p:cNvPr>
          <p:cNvSpPr txBox="1"/>
          <p:nvPr/>
        </p:nvSpPr>
        <p:spPr>
          <a:xfrm>
            <a:off x="132701" y="9217256"/>
            <a:ext cx="6137221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000" b="1" u="none" strike="noStrike" dirty="0">
                <a:solidFill>
                  <a:srgbClr val="000000"/>
                </a:solidFill>
                <a:effectLst/>
                <a:latin typeface="Myriad Pro Cond" panose="020B0506030403020204" pitchFamily="34" charset="0"/>
              </a:rPr>
              <a:t>Hiroshima University Health Service Center</a:t>
            </a:r>
            <a:endParaRPr kumimoji="1" lang="ja-JP" altLang="en-US" sz="2000" b="1" dirty="0">
              <a:latin typeface="Myriad Pro Cond" panose="020B0506030403020204" pitchFamily="34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4E6AEF0-998E-0A27-575E-F6F3C8B7DEA8}"/>
              </a:ext>
            </a:extLst>
          </p:cNvPr>
          <p:cNvSpPr txBox="1"/>
          <p:nvPr/>
        </p:nvSpPr>
        <p:spPr>
          <a:xfrm>
            <a:off x="132701" y="9525153"/>
            <a:ext cx="65296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174875" algn="l"/>
                <a:tab pos="3816350" algn="l"/>
              </a:tabLst>
            </a:pPr>
            <a:r>
              <a:rPr lang="en-US" altLang="ja-JP" sz="1200" dirty="0">
                <a:latin typeface="Myriad Pro Cond" panose="020B0506030403020204" pitchFamily="34" charset="0"/>
              </a:rPr>
              <a:t>Higashi-Hiroshima (082-424-6192)</a:t>
            </a:r>
            <a:r>
              <a:rPr lang="ja-JP" altLang="en-US" sz="1200" dirty="0">
                <a:latin typeface="Myriad Pro Cond" panose="020B0506030403020204" pitchFamily="34" charset="0"/>
              </a:rPr>
              <a:t>　</a:t>
            </a:r>
            <a:r>
              <a:rPr lang="en-US" altLang="ja-JP" sz="1200" dirty="0">
                <a:latin typeface="Myriad Pro Cond" panose="020B0506030403020204" pitchFamily="34" charset="0"/>
              </a:rPr>
              <a:t>Kasumi (082-257-5096)</a:t>
            </a:r>
            <a:r>
              <a:rPr lang="ja-JP" altLang="en-US" sz="1200" dirty="0">
                <a:latin typeface="Myriad Pro Cond" panose="020B0506030403020204" pitchFamily="34" charset="0"/>
              </a:rPr>
              <a:t>　</a:t>
            </a:r>
            <a:r>
              <a:rPr lang="en-US" altLang="ja-JP" sz="1200" dirty="0">
                <a:latin typeface="Myriad Pro Cond" panose="020B0506030403020204" pitchFamily="34" charset="0"/>
              </a:rPr>
              <a:t>Higashi-</a:t>
            </a:r>
            <a:r>
              <a:rPr lang="en-US" altLang="ja-JP" sz="1200" dirty="0" err="1">
                <a:latin typeface="Myriad Pro Cond" panose="020B0506030403020204" pitchFamily="34" charset="0"/>
              </a:rPr>
              <a:t>Senda</a:t>
            </a:r>
            <a:r>
              <a:rPr lang="en-US" altLang="ja-JP" sz="1200" dirty="0">
                <a:latin typeface="Myriad Pro Cond" panose="020B0506030403020204" pitchFamily="34" charset="0"/>
              </a:rPr>
              <a:t> (082-542-6970)</a:t>
            </a:r>
            <a:endParaRPr kumimoji="1" lang="ja-JP" altLang="en-US" sz="1200" dirty="0">
              <a:latin typeface="Myriad Pro Cond" panose="020B050603040302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EB595AD-AB6A-067F-DD07-C4C4A45EDA74}"/>
              </a:ext>
            </a:extLst>
          </p:cNvPr>
          <p:cNvSpPr txBox="1"/>
          <p:nvPr/>
        </p:nvSpPr>
        <p:spPr>
          <a:xfrm>
            <a:off x="334009" y="591930"/>
            <a:ext cx="65329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latin typeface="Myriad Pro Cond" panose="020B0506030403020204" pitchFamily="34" charset="0"/>
              </a:rPr>
              <a:t>Multilingual Translation Service Available in Emergency Situations</a:t>
            </a:r>
            <a:endParaRPr kumimoji="1" lang="ja-JP" altLang="en-US" sz="1600" b="1">
              <a:latin typeface="Myriad Pro Cond" panose="020B0506030403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510FE26-E9D6-4531-968B-6569F3975013}"/>
              </a:ext>
            </a:extLst>
          </p:cNvPr>
          <p:cNvSpPr txBox="1"/>
          <p:nvPr/>
        </p:nvSpPr>
        <p:spPr>
          <a:xfrm>
            <a:off x="5792540" y="9226771"/>
            <a:ext cx="1080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2174875" algn="l"/>
                <a:tab pos="3816350" algn="l"/>
              </a:tabLst>
            </a:pPr>
            <a:r>
              <a:rPr lang="en-US" altLang="ja-JP" sz="1200" dirty="0">
                <a:latin typeface="Myriad Pro Cond" panose="020B0506030403020204" pitchFamily="34" charset="0"/>
              </a:rPr>
              <a:t>(2024.06 ver.)</a:t>
            </a:r>
            <a:endParaRPr kumimoji="1" lang="ja-JP" altLang="en-US" sz="1200" dirty="0">
              <a:latin typeface="Myriad Pro Cond" panose="020B0506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658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272</Words>
  <Application>Microsoft Office PowerPoint</Application>
  <PresentationFormat>A4 210 x 297 mm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Myriad Pro</vt:lpstr>
      <vt:lpstr>Myriad Pro Cond</vt:lpstr>
      <vt:lpstr>Myriad Pro Light</vt:lpstr>
      <vt:lpstr>YuKyokasho Yoko</vt:lpstr>
      <vt:lpstr>メイリオ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Sonoko WATANABE</dc:creator>
  <cp:lastModifiedBy>HSC</cp:lastModifiedBy>
  <cp:revision>11</cp:revision>
  <cp:lastPrinted>2024-07-04T01:18:10Z</cp:lastPrinted>
  <dcterms:created xsi:type="dcterms:W3CDTF">2024-07-04T00:27:24Z</dcterms:created>
  <dcterms:modified xsi:type="dcterms:W3CDTF">2024-07-04T05:13:07Z</dcterms:modified>
</cp:coreProperties>
</file>